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1"/>
  </p:notesMasterIdLst>
  <p:handoutMasterIdLst>
    <p:handoutMasterId r:id="rId42"/>
  </p:handoutMasterIdLst>
  <p:sldIdLst>
    <p:sldId id="290" r:id="rId2"/>
    <p:sldId id="280" r:id="rId3"/>
    <p:sldId id="266" r:id="rId4"/>
    <p:sldId id="265" r:id="rId5"/>
    <p:sldId id="283" r:id="rId6"/>
    <p:sldId id="275" r:id="rId7"/>
    <p:sldId id="300" r:id="rId8"/>
    <p:sldId id="299" r:id="rId9"/>
    <p:sldId id="264" r:id="rId10"/>
    <p:sldId id="286" r:id="rId11"/>
    <p:sldId id="273" r:id="rId12"/>
    <p:sldId id="308" r:id="rId13"/>
    <p:sldId id="304" r:id="rId14"/>
    <p:sldId id="306" r:id="rId15"/>
    <p:sldId id="307" r:id="rId16"/>
    <p:sldId id="272" r:id="rId17"/>
    <p:sldId id="271" r:id="rId18"/>
    <p:sldId id="268" r:id="rId19"/>
    <p:sldId id="287" r:id="rId20"/>
    <p:sldId id="285" r:id="rId21"/>
    <p:sldId id="276" r:id="rId22"/>
    <p:sldId id="270" r:id="rId23"/>
    <p:sldId id="278" r:id="rId24"/>
    <p:sldId id="257" r:id="rId25"/>
    <p:sldId id="259" r:id="rId26"/>
    <p:sldId id="258" r:id="rId27"/>
    <p:sldId id="289" r:id="rId28"/>
    <p:sldId id="292" r:id="rId29"/>
    <p:sldId id="301" r:id="rId30"/>
    <p:sldId id="303" r:id="rId31"/>
    <p:sldId id="288" r:id="rId32"/>
    <p:sldId id="302" r:id="rId33"/>
    <p:sldId id="294" r:id="rId34"/>
    <p:sldId id="295" r:id="rId35"/>
    <p:sldId id="293" r:id="rId36"/>
    <p:sldId id="297" r:id="rId37"/>
    <p:sldId id="296" r:id="rId38"/>
    <p:sldId id="298" r:id="rId39"/>
    <p:sldId id="291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29" autoAdjust="0"/>
  </p:normalViewPr>
  <p:slideViewPr>
    <p:cSldViewPr>
      <p:cViewPr varScale="1">
        <p:scale>
          <a:sx n="88" d="100"/>
          <a:sy n="88" d="100"/>
        </p:scale>
        <p:origin x="-1123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13049-456B-4617-AA74-9BD4D9424CE6}" type="datetimeFigureOut">
              <a:rPr lang="cs-CZ" smtClean="0"/>
              <a:pPr/>
              <a:t>27. 9. 2024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C9D5E-34A9-4C89-B80D-8CD47CE5AEE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34D5F-CE44-4326-A20A-0AB1096D40B2}" type="datetimeFigureOut">
              <a:rPr lang="cs-CZ" smtClean="0"/>
              <a:pPr/>
              <a:t>27. 9. 2024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0ACD9-E597-4895-A510-FF19432029B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610600" y="6453336"/>
            <a:ext cx="457200" cy="328464"/>
          </a:xfrm>
          <a:prstGeom prst="rect">
            <a:avLst/>
          </a:prstGeom>
        </p:spPr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2" name="Obdélník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Obdélník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Obdélník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Obdélník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cs-CZ" dirty="0" smtClean="0"/>
              <a:t>Klepnutím lze upravit styl předlohy nadpisů.</a:t>
            </a:r>
            <a:endParaRPr kumimoji="0" lang="en-US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56" name="Obdélník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Obdélník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Obdélník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Obdélník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Zástupný symbol pro číslo snímku 22"/>
          <p:cNvSpPr txBox="1">
            <a:spLocks/>
          </p:cNvSpPr>
          <p:nvPr userDrawn="1"/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DD96-1143-4F07-9144-5538FC3CC80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2B05BFD5-DAF3-488F-ABFF-8E4D925FFB82}" type="datetime10">
              <a:rPr lang="cs-CZ" smtClean="0"/>
              <a:pPr/>
              <a:t>21:49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3225552" cy="324693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FBFFAFE3-B1AA-48B3-AC99-DE2014B5F515}" type="datetime10">
              <a:rPr lang="cs-CZ" smtClean="0"/>
              <a:pPr/>
              <a:t>21:49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3225552" cy="324693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Volný tvar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Volný tvar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Volný tvar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Volný tvar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Volný tvar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Volný tvar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Volný tvar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Volný tvar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Volný tvar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Volný tvar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Volný tvar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Volný tvar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Obdélník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bdélní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Obdélní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57123CFB-A0AC-4C7D-A0B4-2B148EF7969A}" type="datetime10">
              <a:rPr lang="cs-CZ" smtClean="0"/>
              <a:pPr/>
              <a:t>21:49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3225552" cy="324693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0B08BBBF-CC96-4ECC-A2CE-7B5C72B22BC7}" type="datetime10">
              <a:rPr lang="cs-CZ" smtClean="0"/>
              <a:pPr/>
              <a:t>21:49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3225552" cy="324693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Obdélní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Obdélní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Obdélní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Obdélní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Obdélní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Obdélní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3AE8DCAB-F340-41DC-BFF0-04EF16FDF7E7}" type="datetime10">
              <a:rPr lang="cs-CZ" smtClean="0"/>
              <a:pPr/>
              <a:t>21:49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3225552" cy="324693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9F5537B7-8F77-464E-B110-D79232D6916E}" type="datetime10">
              <a:rPr lang="cs-CZ" smtClean="0"/>
              <a:pPr/>
              <a:t>21:49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3225552" cy="324693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20F853B7-6792-4786-8C6F-3763D5750A2A}" type="datetime10">
              <a:rPr lang="cs-CZ" smtClean="0"/>
              <a:pPr/>
              <a:t>21:49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3225552" cy="324693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Přímá spojovací čára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Skupin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Přímá spojovací čára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čára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čára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grpSp>
        <p:nvGrpSpPr>
          <p:cNvPr id="14" name="Skupin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Přímá spojovací čára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čára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čára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Skupin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Přímá spojovací čára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ovací čára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čára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DA67F280-1297-41AD-9B88-4E98BBC0236D}" type="datetime10">
              <a:rPr lang="cs-CZ" smtClean="0"/>
              <a:pPr/>
              <a:t>21:49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Obdélník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Obdélník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Obdélník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899592" y="1844824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dirty="0" smtClean="0"/>
              <a:t>Klepnutím lze upravit styly předlohy textu.</a:t>
            </a:r>
          </a:p>
          <a:p>
            <a:pPr lvl="1" eaLnBrk="1" latinLnBrk="0" hangingPunct="1"/>
            <a:r>
              <a:rPr kumimoji="0" lang="cs-CZ" dirty="0" smtClean="0"/>
              <a:t>Druhá úroveň</a:t>
            </a:r>
          </a:p>
          <a:p>
            <a:pPr lvl="2" eaLnBrk="1" latinLnBrk="0" hangingPunct="1"/>
            <a:r>
              <a:rPr kumimoji="0" lang="cs-CZ" dirty="0" smtClean="0"/>
              <a:t>Třetí úroveň</a:t>
            </a:r>
          </a:p>
          <a:p>
            <a:pPr lvl="3" eaLnBrk="1" latinLnBrk="0" hangingPunct="1"/>
            <a:r>
              <a:rPr kumimoji="0" lang="cs-CZ" dirty="0" smtClean="0"/>
              <a:t>Čtvrtá úroveň</a:t>
            </a:r>
          </a:p>
          <a:p>
            <a:pPr lvl="4" eaLnBrk="1" latinLnBrk="0" hangingPunct="1"/>
            <a:r>
              <a:rPr kumimoji="0" lang="cs-CZ" dirty="0" smtClean="0"/>
              <a:t>Pátá úroveň</a:t>
            </a:r>
            <a:endParaRPr kumimoji="0" lang="en-US" dirty="0"/>
          </a:p>
        </p:txBody>
      </p:sp>
      <p:sp>
        <p:nvSpPr>
          <p:cNvPr id="18" name="Zástupný symbol pro zápatí 16"/>
          <p:cNvSpPr txBox="1">
            <a:spLocks/>
          </p:cNvSpPr>
          <p:nvPr/>
        </p:nvSpPr>
        <p:spPr>
          <a:xfrm>
            <a:off x="899592" y="6381328"/>
            <a:ext cx="5577408" cy="36004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med">
    <p:split orient="vert"/>
  </p:transition>
  <p:hf sldNum="0" hdr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late.googleusercontent.com/translate_c?depth=1&amp;hl=cs&amp;prev=search&amp;rurl=translate.google.cz&amp;sl=en&amp;sp=nmt4&amp;u=https://en.m.wikipedia.org/wiki/Joseph_Lister,_1st_Baron_Lister&amp;xid=17259,15700022,15700186,15700190,15700248,15700253&amp;usg=ALkJrhgUVtZSOoXQB9efPhitqMOMUN1MdQ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pgM2S7aHhAhVOZVAKHchJCP0QjRx6BAgBEAU&amp;url=https://aukro.cz/mnoho-starych-lekarskych-nastroju-6929049046&amp;psig=AOvVaw32XbyicPKzaTn4rrF8BEFK&amp;ust=1553759745161216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755576" y="4293096"/>
            <a:ext cx="6408712" cy="1872208"/>
          </a:xfrm>
        </p:spPr>
        <p:txBody>
          <a:bodyPr>
            <a:noAutofit/>
          </a:bodyPr>
          <a:lstStyle/>
          <a:p>
            <a:r>
              <a:rPr lang="cs-CZ" sz="2800" dirty="0" smtClean="0"/>
              <a:t>MUDr. Pavel </a:t>
            </a:r>
            <a:r>
              <a:rPr lang="cs-CZ" sz="2800" dirty="0" err="1" smtClean="0"/>
              <a:t>Totušek</a:t>
            </a:r>
            <a:endParaRPr lang="cs-CZ" sz="2800" dirty="0" smtClean="0"/>
          </a:p>
          <a:p>
            <a:endParaRPr lang="cs-CZ" sz="2400" dirty="0" smtClean="0"/>
          </a:p>
          <a:p>
            <a:r>
              <a:rPr lang="cs-CZ" dirty="0" smtClean="0"/>
              <a:t>Česká společnost nemocniční epidemiologie a hygieny při</a:t>
            </a:r>
          </a:p>
          <a:p>
            <a:r>
              <a:rPr lang="cs-CZ" dirty="0" smtClean="0"/>
              <a:t>České lékařské společnosti Jana Evangelisty </a:t>
            </a:r>
            <a:r>
              <a:rPr lang="cs-CZ" dirty="0" err="1" smtClean="0"/>
              <a:t>Purkyně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3420992"/>
          </a:xfrm>
        </p:spPr>
        <p:txBody>
          <a:bodyPr/>
          <a:lstStyle/>
          <a:p>
            <a:r>
              <a:rPr lang="cs-CZ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600" dirty="0" smtClean="0">
                <a:solidFill>
                  <a:schemeClr val="tx1"/>
                </a:solidFill>
              </a:rPr>
              <a:t>Sterilizace v průběhu staletí.</a:t>
            </a:r>
            <a:r>
              <a:rPr lang="cs-CZ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cs-CZ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cs-CZ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cs-CZ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cs-CZ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cs-CZ" dirty="0"/>
          </a:p>
        </p:txBody>
      </p:sp>
      <p:pic>
        <p:nvPicPr>
          <p:cNvPr id="37890" name="Picture 2" descr="C:\Users\pavel\Documents\SNEH grafika\Definitivní varianta\SNEH_LOGO\SNEH_LOGO\SNEH_logo_NEGATI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05064"/>
            <a:ext cx="2680217" cy="1143969"/>
          </a:xfrm>
          <a:prstGeom prst="rect">
            <a:avLst/>
          </a:prstGeom>
          <a:noFill/>
        </p:spPr>
      </p:pic>
      <p:sp>
        <p:nvSpPr>
          <p:cNvPr id="7" name="Zástupný symbol pro datum 9"/>
          <p:cNvSpPr txBox="1">
            <a:spLocks/>
          </p:cNvSpPr>
          <p:nvPr/>
        </p:nvSpPr>
        <p:spPr>
          <a:xfrm>
            <a:off x="8172400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E0DD4-615B-489E-894D-F8E9CBDA6BB1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27584" y="2420888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>
                <a:solidFill>
                  <a:srgbClr val="00B0F0"/>
                </a:solidFill>
              </a:rPr>
              <a:t>„</a:t>
            </a:r>
            <a:r>
              <a:rPr lang="cs-CZ" sz="2800" i="1" dirty="0" smtClean="0">
                <a:solidFill>
                  <a:srgbClr val="00B0F0"/>
                </a:solidFill>
              </a:rPr>
              <a:t>Myslím totiž,</a:t>
            </a:r>
          </a:p>
          <a:p>
            <a:r>
              <a:rPr lang="cs-CZ" sz="2800" i="1" dirty="0" smtClean="0">
                <a:solidFill>
                  <a:srgbClr val="00B0F0"/>
                </a:solidFill>
              </a:rPr>
              <a:t>	   v tom je ta potíž,</a:t>
            </a:r>
          </a:p>
          <a:p>
            <a:r>
              <a:rPr lang="cs-CZ" sz="2800" i="1" dirty="0" smtClean="0">
                <a:solidFill>
                  <a:srgbClr val="00B0F0"/>
                </a:solidFill>
              </a:rPr>
              <a:t>	                     že trocha historie nikoho nezabije.</a:t>
            </a:r>
            <a:r>
              <a:rPr lang="cs-CZ" sz="2800" dirty="0" smtClean="0">
                <a:solidFill>
                  <a:srgbClr val="00B0F0"/>
                </a:solidFill>
              </a:rPr>
              <a:t>“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99592" y="764704"/>
            <a:ext cx="7772400" cy="914400"/>
          </a:xfrm>
        </p:spPr>
        <p:txBody>
          <a:bodyPr/>
          <a:lstStyle/>
          <a:p>
            <a:r>
              <a:rPr lang="cs-CZ" dirty="0" smtClean="0"/>
              <a:t>Arnoldův parní sterilizátor</a:t>
            </a:r>
            <a:br>
              <a:rPr lang="cs-CZ" dirty="0" smtClean="0"/>
            </a:br>
            <a:r>
              <a:rPr lang="cs-CZ" sz="3200" dirty="0" smtClean="0"/>
              <a:t>patent USA</a:t>
            </a:r>
            <a:endParaRPr lang="cs-CZ" dirty="0"/>
          </a:p>
        </p:txBody>
      </p:sp>
      <p:sp>
        <p:nvSpPr>
          <p:cNvPr id="43012" name="AutoShape 4" descr="Výsledek obrázku pro arnold steam steriliz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3014" name="Picture 6" descr="Výsledek obrázku pro arnold steam steriliz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5950" y="2708920"/>
            <a:ext cx="4032447" cy="3024336"/>
          </a:xfrm>
          <a:prstGeom prst="rect">
            <a:avLst/>
          </a:prstGeom>
          <a:noFill/>
        </p:spPr>
      </p:pic>
      <p:pic>
        <p:nvPicPr>
          <p:cNvPr id="43016" name="Picture 8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348879"/>
            <a:ext cx="2880320" cy="3836805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8107408" y="241538"/>
            <a:ext cx="770083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1879</a:t>
            </a:r>
          </a:p>
        </p:txBody>
      </p:sp>
      <p:sp>
        <p:nvSpPr>
          <p:cNvPr id="14" name="Zástupný symbol pro datum 8"/>
          <p:cNvSpPr txBox="1">
            <a:spLocks/>
          </p:cNvSpPr>
          <p:nvPr/>
        </p:nvSpPr>
        <p:spPr>
          <a:xfrm>
            <a:off x="8312696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DB0108-1674-452A-86C0-03787D748D7D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21:51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72400" cy="914400"/>
          </a:xfrm>
        </p:spPr>
        <p:txBody>
          <a:bodyPr/>
          <a:lstStyle/>
          <a:p>
            <a:pPr algn="ctr"/>
            <a:r>
              <a:rPr lang="cs-CZ" dirty="0" smtClean="0"/>
              <a:t>Historie autoklávu.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55576" y="1268760"/>
            <a:ext cx="7988424" cy="511256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1679 - princip autoklávu </a:t>
            </a:r>
          </a:p>
          <a:p>
            <a:pPr>
              <a:buNone/>
            </a:pPr>
            <a:r>
              <a:rPr lang="cs-CZ" sz="2400" dirty="0" smtClean="0"/>
              <a:t>                   </a:t>
            </a:r>
            <a:r>
              <a:rPr lang="cs-CZ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Denis (</a:t>
            </a:r>
            <a:r>
              <a:rPr lang="cs-CZ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Dionysius</a:t>
            </a:r>
            <a:r>
              <a:rPr lang="cs-CZ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 Papin</a:t>
            </a:r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172400" y="116632"/>
            <a:ext cx="767261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1679</a:t>
            </a:r>
            <a:endParaRPr lang="cs-CZ" sz="2400" dirty="0" smtClean="0"/>
          </a:p>
        </p:txBody>
      </p:sp>
      <p:pic>
        <p:nvPicPr>
          <p:cNvPr id="25602" name="Picture 2" descr="Denis Papin na obrazu neznámého autora z roku 16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632"/>
            <a:ext cx="1052825" cy="1296144"/>
          </a:xfrm>
          <a:prstGeom prst="rect">
            <a:avLst/>
          </a:prstGeom>
          <a:noFill/>
        </p:spPr>
      </p:pic>
      <p:sp>
        <p:nvSpPr>
          <p:cNvPr id="7" name="Zástupný symbol pro datum 8"/>
          <p:cNvSpPr txBox="1">
            <a:spLocks/>
          </p:cNvSpPr>
          <p:nvPr/>
        </p:nvSpPr>
        <p:spPr>
          <a:xfrm>
            <a:off x="8312696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DB0108-1674-452A-86C0-03787D748D7D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21:52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22" name="Picture 2" descr="undefin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628800"/>
            <a:ext cx="2666218" cy="3996190"/>
          </a:xfrm>
          <a:prstGeom prst="rect">
            <a:avLst/>
          </a:prstGeom>
          <a:noFill/>
        </p:spPr>
      </p:pic>
      <p:sp>
        <p:nvSpPr>
          <p:cNvPr id="13" name="Obdélník 12"/>
          <p:cNvSpPr/>
          <p:nvPr/>
        </p:nvSpPr>
        <p:spPr>
          <a:xfrm>
            <a:off x="827584" y="2420888"/>
            <a:ext cx="532859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Narodil se v </a:t>
            </a:r>
            <a:r>
              <a:rPr lang="cs-CZ" sz="2400" dirty="0" err="1" smtClean="0"/>
              <a:t>Blois</a:t>
            </a:r>
            <a:r>
              <a:rPr lang="cs-CZ" sz="2400" dirty="0" smtClean="0"/>
              <a:t> nedaleko Paříže. V roce 1669 podle rodinné tradice absolvoval lékařství v </a:t>
            </a:r>
            <a:r>
              <a:rPr lang="cs-CZ" sz="2400" dirty="0" err="1" smtClean="0"/>
              <a:t>Angers</a:t>
            </a:r>
            <a:r>
              <a:rPr lang="cs-CZ" sz="2400" dirty="0" smtClean="0"/>
              <a:t> na dolním toku Loiry. </a:t>
            </a:r>
          </a:p>
          <a:p>
            <a:endParaRPr lang="cs-CZ" sz="2400" dirty="0" smtClean="0"/>
          </a:p>
          <a:p>
            <a:r>
              <a:rPr lang="cs-CZ" sz="2400" dirty="0" smtClean="0"/>
              <a:t>Lékařství se nevěnoval, měl na ně zvláštní názory: </a:t>
            </a:r>
            <a:r>
              <a:rPr lang="cs-CZ" sz="2000" i="1" dirty="0" smtClean="0">
                <a:solidFill>
                  <a:srgbClr val="FFFFCC"/>
                </a:solidFill>
              </a:rPr>
              <a:t>“Ze zásady odmítám někoho léčit. Nemohu se přeci plést pánubohu do jeho díla. Tělo i příroda si sami nejlíp pomohou. Kdybych zasahoval do jejich záměru, připadal bych si jako barbar, který chce kyjem opravovat porouchaný orloj.“ </a:t>
            </a:r>
            <a:endParaRPr lang="cs-CZ" sz="24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72400" cy="914400"/>
          </a:xfrm>
        </p:spPr>
        <p:txBody>
          <a:bodyPr/>
          <a:lstStyle/>
          <a:p>
            <a:pPr algn="ctr"/>
            <a:r>
              <a:rPr lang="cs-CZ" dirty="0" smtClean="0"/>
              <a:t>Historie autoklávu.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55576" y="1268760"/>
            <a:ext cx="4968552" cy="511256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1820 - </a:t>
            </a:r>
            <a:r>
              <a:rPr lang="cs-CZ" sz="2400" dirty="0" err="1" smtClean="0">
                <a:solidFill>
                  <a:srgbClr val="FFFFCC"/>
                </a:solidFill>
              </a:rPr>
              <a:t>Pierre</a:t>
            </a:r>
            <a:r>
              <a:rPr lang="cs-CZ" sz="2400" dirty="0" smtClean="0">
                <a:solidFill>
                  <a:srgbClr val="FFFFCC"/>
                </a:solidFill>
              </a:rPr>
              <a:t>-Alexandre </a:t>
            </a:r>
            <a:r>
              <a:rPr lang="cs-CZ" sz="2400" dirty="0" err="1" smtClean="0">
                <a:solidFill>
                  <a:srgbClr val="FFFFCC"/>
                </a:solidFill>
              </a:rPr>
              <a:t>Lemare</a:t>
            </a:r>
            <a:endParaRPr lang="cs-CZ" sz="2400" dirty="0" smtClean="0">
              <a:solidFill>
                <a:srgbClr val="FFFFCC"/>
              </a:solidFill>
            </a:endParaRPr>
          </a:p>
          <a:p>
            <a:pPr>
              <a:buNone/>
            </a:pPr>
            <a:r>
              <a:rPr lang="cs-CZ" sz="2400" dirty="0" smtClean="0"/>
              <a:t>                                 lékař a vynálezce                   </a:t>
            </a:r>
          </a:p>
          <a:p>
            <a:pPr>
              <a:buNone/>
            </a:pPr>
            <a:r>
              <a:rPr lang="cs-CZ" sz="2400" dirty="0" smtClean="0"/>
              <a:t>                   podal patent </a:t>
            </a:r>
          </a:p>
          <a:p>
            <a:pPr>
              <a:buNone/>
            </a:pPr>
            <a:r>
              <a:rPr lang="cs-CZ" sz="2400" dirty="0" smtClean="0"/>
              <a:t>                        "</a:t>
            </a:r>
            <a:r>
              <a:rPr lang="cs-CZ" sz="2400" dirty="0" err="1" smtClean="0"/>
              <a:t>Marmite</a:t>
            </a:r>
            <a:r>
              <a:rPr lang="cs-CZ" sz="2400" dirty="0" smtClean="0"/>
              <a:t> </a:t>
            </a:r>
            <a:r>
              <a:rPr lang="cs-CZ" sz="2400" dirty="0" err="1" smtClean="0"/>
              <a:t>autoclave</a:t>
            </a:r>
            <a:r>
              <a:rPr lang="cs-CZ" sz="2400" dirty="0" smtClean="0"/>
              <a:t>“</a:t>
            </a:r>
          </a:p>
          <a:p>
            <a:pPr>
              <a:buNone/>
            </a:pPr>
            <a:r>
              <a:rPr lang="cs-CZ" sz="2400" dirty="0" smtClean="0"/>
              <a:t>                            </a:t>
            </a:r>
            <a:r>
              <a:rPr lang="cs-CZ" sz="2400" dirty="0" smtClean="0"/>
              <a:t>(</a:t>
            </a:r>
            <a:r>
              <a:rPr lang="cs-CZ" sz="2000" dirty="0" smtClean="0"/>
              <a:t>„</a:t>
            </a:r>
            <a:r>
              <a:rPr lang="cs-CZ" sz="2000" dirty="0" smtClean="0"/>
              <a:t>Hrnec autokláv</a:t>
            </a:r>
            <a:r>
              <a:rPr lang="cs-CZ" sz="2000" dirty="0" smtClean="0"/>
              <a:t>“)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1825: vynález „</a:t>
            </a:r>
            <a:r>
              <a:rPr lang="cs-CZ" sz="2400" dirty="0" err="1" smtClean="0"/>
              <a:t>caléfacteur</a:t>
            </a:r>
            <a:r>
              <a:rPr lang="cs-CZ" sz="2400" dirty="0" smtClean="0"/>
              <a:t>“, první tlakový hrnec. Je zodpovědný za jeho marketing a prodá kolem      20 000 kusů.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172400" y="116632"/>
            <a:ext cx="783484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1820</a:t>
            </a:r>
            <a:endParaRPr lang="cs-CZ" sz="2400" dirty="0" smtClean="0"/>
          </a:p>
        </p:txBody>
      </p:sp>
      <p:sp>
        <p:nvSpPr>
          <p:cNvPr id="7" name="Zástupný symbol pro datum 8"/>
          <p:cNvSpPr txBox="1">
            <a:spLocks/>
          </p:cNvSpPr>
          <p:nvPr/>
        </p:nvSpPr>
        <p:spPr>
          <a:xfrm>
            <a:off x="8312696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DB0108-1674-452A-86C0-03787D748D7D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21:52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652" name="Picture 4" descr="https://www.amismuseehoche.fr/collection-sciences-physiques/materiel-thermodynamique/marmite-papin1/marmite-papin1-1.jpg"/>
          <p:cNvPicPr>
            <a:picLocks noChangeAspect="1" noChangeArrowheads="1"/>
          </p:cNvPicPr>
          <p:nvPr/>
        </p:nvPicPr>
        <p:blipFill>
          <a:blip r:embed="rId2" cstate="print"/>
          <a:srcRect t="11520" r="1944" b="7839"/>
          <a:stretch>
            <a:fillRect/>
          </a:stretch>
        </p:blipFill>
        <p:spPr bwMode="auto">
          <a:xfrm>
            <a:off x="7452320" y="1052736"/>
            <a:ext cx="1368152" cy="1690070"/>
          </a:xfrm>
          <a:prstGeom prst="rect">
            <a:avLst/>
          </a:prstGeom>
          <a:noFill/>
        </p:spPr>
      </p:pic>
      <p:pic>
        <p:nvPicPr>
          <p:cNvPr id="27654" name="Picture 6" descr="https://upload.wikimedia.org/wikipedia/commons/thumb/b/b0/Pierre_Alexandre_Lemare_%28Dulac%29.jpg/220px-Pierre_Alexandre_Lemare_%28Dulac%29.jpg"/>
          <p:cNvPicPr>
            <a:picLocks noChangeAspect="1" noChangeArrowheads="1"/>
          </p:cNvPicPr>
          <p:nvPr/>
        </p:nvPicPr>
        <p:blipFill>
          <a:blip r:embed="rId3" cstate="print"/>
          <a:srcRect t="6337" r="4348"/>
          <a:stretch>
            <a:fillRect/>
          </a:stretch>
        </p:blipFill>
        <p:spPr bwMode="auto">
          <a:xfrm>
            <a:off x="683568" y="1628800"/>
            <a:ext cx="1120563" cy="1152128"/>
          </a:xfrm>
          <a:prstGeom prst="rect">
            <a:avLst/>
          </a:prstGeom>
          <a:noFill/>
        </p:spPr>
      </p:pic>
      <p:pic>
        <p:nvPicPr>
          <p:cNvPr id="56323" name="Picture 3" descr="C:\Users\pavel\Desktop\lot.jpeg"/>
          <p:cNvPicPr>
            <a:picLocks noChangeAspect="1" noChangeArrowheads="1"/>
          </p:cNvPicPr>
          <p:nvPr/>
        </p:nvPicPr>
        <p:blipFill>
          <a:blip r:embed="rId4" cstate="print"/>
          <a:srcRect l="5670" t="3718" r="6446" b="7050"/>
          <a:stretch>
            <a:fillRect/>
          </a:stretch>
        </p:blipFill>
        <p:spPr bwMode="auto">
          <a:xfrm>
            <a:off x="5796136" y="2766992"/>
            <a:ext cx="2520280" cy="39023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72400" cy="914400"/>
          </a:xfrm>
        </p:spPr>
        <p:txBody>
          <a:bodyPr/>
          <a:lstStyle/>
          <a:p>
            <a:pPr algn="ctr"/>
            <a:r>
              <a:rPr lang="cs-CZ" dirty="0" smtClean="0"/>
              <a:t>Historie autoklávu.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39552" y="1052736"/>
            <a:ext cx="6336704" cy="568863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             </a:t>
            </a:r>
            <a:r>
              <a:rPr lang="cs-CZ" sz="2800" b="1" dirty="0" err="1" smtClean="0">
                <a:solidFill>
                  <a:srgbClr val="FFFFCC"/>
                </a:solidFill>
              </a:rPr>
              <a:t>Nicolas</a:t>
            </a:r>
            <a:r>
              <a:rPr lang="cs-CZ" sz="2800" b="1" dirty="0" smtClean="0">
                <a:solidFill>
                  <a:srgbClr val="FFFFCC"/>
                </a:solidFill>
              </a:rPr>
              <a:t> APPERT   </a:t>
            </a:r>
            <a:r>
              <a:rPr lang="cs-CZ" sz="2400" dirty="0" smtClean="0"/>
              <a:t>(1749 - 1841) – </a:t>
            </a:r>
          </a:p>
          <a:p>
            <a:pPr>
              <a:buNone/>
            </a:pPr>
            <a:r>
              <a:rPr lang="cs-CZ" sz="2400" dirty="0" smtClean="0"/>
              <a:t>                    vynálezce v oblasti konzervaci potravin </a:t>
            </a:r>
            <a:r>
              <a:rPr lang="cs-CZ" sz="1600" dirty="0" smtClean="0"/>
              <a:t>                               </a:t>
            </a:r>
          </a:p>
          <a:p>
            <a:pPr>
              <a:buNone/>
            </a:pPr>
            <a:r>
              <a:rPr lang="cs-CZ" sz="1600" dirty="0" smtClean="0"/>
              <a:t> </a:t>
            </a:r>
            <a:r>
              <a:rPr lang="cs-CZ" sz="2000" dirty="0" smtClean="0"/>
              <a:t>Našel novou a úspěšnou metodu konzervace  potravin, ale plně jí nerozuměl. Předpokládalo se, že za uchování je zodpovědné vyloučení vzduchu. Teprve v roce 1864, kdy Louis Pasteur objevil vztah mezi mikroorganismy a kažením potravin, se to stalo jasnějším.</a:t>
            </a:r>
          </a:p>
          <a:p>
            <a:pPr>
              <a:buNone/>
            </a:pPr>
            <a:endParaRPr lang="cs-CZ" sz="100" dirty="0" smtClean="0"/>
          </a:p>
          <a:p>
            <a:pPr>
              <a:buNone/>
            </a:pPr>
            <a:r>
              <a:rPr lang="cs-CZ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Tlak na výzkum konzervace potravin vyvíjel Napoleon  z důvodů jejich trvanlivosti při zásobování svých vojsk.</a:t>
            </a:r>
          </a:p>
          <a:p>
            <a:pPr>
              <a:buNone/>
            </a:pPr>
            <a:endParaRPr lang="cs-CZ" sz="1600" b="1" dirty="0" smtClean="0"/>
          </a:p>
          <a:p>
            <a:pPr>
              <a:buNone/>
            </a:pPr>
            <a:r>
              <a:rPr lang="cs-CZ" sz="2800" b="1" dirty="0" err="1" smtClean="0">
                <a:solidFill>
                  <a:srgbClr val="FFFFCC"/>
                </a:solidFill>
              </a:rPr>
              <a:t>Raymond</a:t>
            </a:r>
            <a:r>
              <a:rPr lang="cs-CZ" sz="2800" b="1" dirty="0" smtClean="0">
                <a:solidFill>
                  <a:srgbClr val="FFFFCC"/>
                </a:solidFill>
              </a:rPr>
              <a:t> CHEVALIER-APPERT</a:t>
            </a:r>
            <a:endParaRPr lang="cs-CZ" sz="2400" b="1" dirty="0" smtClean="0">
              <a:solidFill>
                <a:srgbClr val="FFFFCC"/>
              </a:solidFill>
            </a:endParaRPr>
          </a:p>
          <a:p>
            <a:pPr>
              <a:buNone/>
            </a:pPr>
            <a:r>
              <a:rPr lang="cs-CZ" sz="2000" dirty="0" smtClean="0"/>
              <a:t>Těsně před Pasteurovým objevem v roce 1851  patentoval tlakovou retortu (konzervář), aby mohl při teplotách vyšších než 100 °C konzervovat potraviny. 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endParaRPr lang="cs-CZ" sz="20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172400" y="116632"/>
            <a:ext cx="777777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1841</a:t>
            </a:r>
          </a:p>
        </p:txBody>
      </p:sp>
      <p:sp>
        <p:nvSpPr>
          <p:cNvPr id="7" name="Zástupný symbol pro datum 8"/>
          <p:cNvSpPr txBox="1">
            <a:spLocks/>
          </p:cNvSpPr>
          <p:nvPr/>
        </p:nvSpPr>
        <p:spPr>
          <a:xfrm>
            <a:off x="8312696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DB0108-1674-452A-86C0-03787D748D7D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21:52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3252" name="Picture 4" descr="Autoclave vertical de Durand - Conservatoire du Patrimoine ..."/>
          <p:cNvPicPr>
            <a:picLocks noChangeAspect="1" noChangeArrowheads="1"/>
          </p:cNvPicPr>
          <p:nvPr/>
        </p:nvPicPr>
        <p:blipFill>
          <a:blip r:embed="rId2" cstate="print"/>
          <a:srcRect l="25926" r="18519"/>
          <a:stretch>
            <a:fillRect/>
          </a:stretch>
        </p:blipFill>
        <p:spPr bwMode="auto">
          <a:xfrm>
            <a:off x="7020272" y="1484784"/>
            <a:ext cx="1800200" cy="4320480"/>
          </a:xfrm>
          <a:prstGeom prst="rect">
            <a:avLst/>
          </a:prstGeom>
          <a:noFill/>
        </p:spPr>
      </p:pic>
      <p:pic>
        <p:nvPicPr>
          <p:cNvPr id="53254" name="Picture 6" descr="Nicolas App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1080120" cy="10801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72400" cy="914400"/>
          </a:xfrm>
        </p:spPr>
        <p:txBody>
          <a:bodyPr/>
          <a:lstStyle/>
          <a:p>
            <a:r>
              <a:rPr lang="cs-CZ" sz="3200" dirty="0" smtClean="0"/>
              <a:t>Charles </a:t>
            </a:r>
            <a:r>
              <a:rPr lang="cs-CZ" sz="3200" dirty="0" err="1" smtClean="0"/>
              <a:t>Chamberland</a:t>
            </a:r>
            <a:r>
              <a:rPr lang="cs-CZ" sz="3200" dirty="0" smtClean="0"/>
              <a:t> </a:t>
            </a:r>
            <a:br>
              <a:rPr lang="cs-CZ" sz="3200" dirty="0" smtClean="0"/>
            </a:br>
            <a:r>
              <a:rPr lang="cs-CZ" sz="1800" dirty="0" smtClean="0"/>
              <a:t>Byl jedním z prvních spolupracovníků L. Pasteura.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39552" y="1484784"/>
            <a:ext cx="7128792" cy="3024336"/>
          </a:xfrm>
        </p:spPr>
        <p:txBody>
          <a:bodyPr>
            <a:normAutofit fontScale="92500"/>
          </a:bodyPr>
          <a:lstStyle/>
          <a:p>
            <a:r>
              <a:rPr lang="cs-CZ" sz="2400" dirty="0" smtClean="0"/>
              <a:t>1879 obhájil svou doktorandskou práci </a:t>
            </a:r>
          </a:p>
          <a:p>
            <a:pPr>
              <a:buNone/>
            </a:pPr>
            <a:r>
              <a:rPr lang="cs-CZ" sz="2400" dirty="0" smtClean="0"/>
              <a:t>„Výzkum původu a vývoje mikroskopických organismů“ </a:t>
            </a:r>
          </a:p>
          <a:p>
            <a:pPr>
              <a:buNone/>
            </a:pPr>
            <a:r>
              <a:rPr lang="cs-CZ" sz="2400" dirty="0" smtClean="0"/>
              <a:t>                                                  </a:t>
            </a:r>
          </a:p>
          <a:p>
            <a:r>
              <a:rPr lang="cs-CZ" sz="2400" dirty="0" smtClean="0"/>
              <a:t>Navrhl sterilizační komoru pro zdravotnické použití </a:t>
            </a:r>
            <a:r>
              <a:rPr lang="cs-CZ" sz="2400" dirty="0" smtClean="0">
                <a:solidFill>
                  <a:srgbClr val="FFFF00"/>
                </a:solidFill>
              </a:rPr>
              <a:t>„</a:t>
            </a:r>
            <a:r>
              <a:rPr lang="cs-CZ" sz="2400" dirty="0" err="1" smtClean="0">
                <a:solidFill>
                  <a:srgbClr val="FFFF00"/>
                </a:solidFill>
              </a:rPr>
              <a:t>Chamberlandův</a:t>
            </a:r>
            <a:r>
              <a:rPr lang="cs-CZ" sz="2400" dirty="0" smtClean="0">
                <a:solidFill>
                  <a:srgbClr val="FFFF00"/>
                </a:solidFill>
              </a:rPr>
              <a:t> autokláv“</a:t>
            </a:r>
            <a:r>
              <a:rPr lang="cs-CZ" sz="2400" dirty="0" smtClean="0"/>
              <a:t>, který se rychle stal nepostradatelným nástrojem pro bakteriologické laboratoře, chirurgická oddělení a dezinfekční  stanice.</a:t>
            </a:r>
            <a:endParaRPr lang="cs-CZ" sz="2000" dirty="0" smtClean="0"/>
          </a:p>
          <a:p>
            <a:pPr>
              <a:buNone/>
            </a:pPr>
            <a:endParaRPr lang="cs-CZ" sz="2000" dirty="0" smtClean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172400" y="116632"/>
            <a:ext cx="770083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1879</a:t>
            </a:r>
          </a:p>
        </p:txBody>
      </p:sp>
      <p:sp>
        <p:nvSpPr>
          <p:cNvPr id="7" name="Zástupný symbol pro datum 8"/>
          <p:cNvSpPr txBox="1">
            <a:spLocks/>
          </p:cNvSpPr>
          <p:nvPr/>
        </p:nvSpPr>
        <p:spPr>
          <a:xfrm>
            <a:off x="8312696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DB0108-1674-452A-86C0-03787D748D7D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21:52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4" name="AutoShape 2" descr="Charles Chamberland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4276" name="AutoShape 4" descr="Charles Chamberland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4278" name="AutoShape 6" descr="Charles Chamberland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4280" name="Picture 8" descr="Charles Chamberland - Wikipedia"/>
          <p:cNvPicPr>
            <a:picLocks noChangeAspect="1" noChangeArrowheads="1"/>
          </p:cNvPicPr>
          <p:nvPr/>
        </p:nvPicPr>
        <p:blipFill>
          <a:blip r:embed="rId2" cstate="print"/>
          <a:srcRect l="24111" t="4486" r="15611" b="37197"/>
          <a:stretch>
            <a:fillRect/>
          </a:stretch>
        </p:blipFill>
        <p:spPr bwMode="auto">
          <a:xfrm>
            <a:off x="6588224" y="188640"/>
            <a:ext cx="792088" cy="1029714"/>
          </a:xfrm>
          <a:prstGeom prst="rect">
            <a:avLst/>
          </a:prstGeom>
          <a:noFill/>
        </p:spPr>
      </p:pic>
      <p:pic>
        <p:nvPicPr>
          <p:cNvPr id="54282" name="Picture 10" descr="File:Autoclave de Chamberland.jpg"/>
          <p:cNvPicPr>
            <a:picLocks noChangeAspect="1" noChangeArrowheads="1"/>
          </p:cNvPicPr>
          <p:nvPr/>
        </p:nvPicPr>
        <p:blipFill>
          <a:blip r:embed="rId3" cstate="print"/>
          <a:srcRect l="14991" r="20049"/>
          <a:stretch>
            <a:fillRect/>
          </a:stretch>
        </p:blipFill>
        <p:spPr bwMode="auto">
          <a:xfrm>
            <a:off x="7524328" y="692696"/>
            <a:ext cx="1440160" cy="2955994"/>
          </a:xfrm>
          <a:prstGeom prst="rect">
            <a:avLst/>
          </a:prstGeom>
          <a:noFill/>
        </p:spPr>
      </p:pic>
      <p:pic>
        <p:nvPicPr>
          <p:cNvPr id="27654" name="Picture 6" descr="https://tomascabacas.com/wp-content/uploads/2023/02/c387a-autoclave.jpg?w=300&amp;h=236"/>
          <p:cNvPicPr>
            <a:picLocks noChangeAspect="1" noChangeArrowheads="1"/>
          </p:cNvPicPr>
          <p:nvPr/>
        </p:nvPicPr>
        <p:blipFill>
          <a:blip r:embed="rId4" cstate="print"/>
          <a:srcRect l="10080" r="4241" b="7103"/>
          <a:stretch>
            <a:fillRect/>
          </a:stretch>
        </p:blipFill>
        <p:spPr bwMode="auto">
          <a:xfrm>
            <a:off x="971600" y="4149079"/>
            <a:ext cx="3024336" cy="2579581"/>
          </a:xfrm>
          <a:prstGeom prst="rect">
            <a:avLst/>
          </a:prstGeom>
          <a:noFill/>
        </p:spPr>
      </p:pic>
      <p:pic>
        <p:nvPicPr>
          <p:cNvPr id="27656" name="Picture 8" descr="https://tomascabacas.com/wp-content/uploads/2023/02/7d9fe-autoclave-2.jpg?w=300&amp;h=285"/>
          <p:cNvPicPr>
            <a:picLocks noChangeAspect="1" noChangeArrowheads="1"/>
          </p:cNvPicPr>
          <p:nvPr/>
        </p:nvPicPr>
        <p:blipFill>
          <a:blip r:embed="rId5" cstate="print"/>
          <a:srcRect l="2520" r="1721" b="9812"/>
          <a:stretch>
            <a:fillRect/>
          </a:stretch>
        </p:blipFill>
        <p:spPr bwMode="auto">
          <a:xfrm>
            <a:off x="5436096" y="4149080"/>
            <a:ext cx="2897263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72400" cy="914400"/>
          </a:xfrm>
        </p:spPr>
        <p:txBody>
          <a:bodyPr/>
          <a:lstStyle/>
          <a:p>
            <a:r>
              <a:rPr lang="cs-CZ" sz="3200" dirty="0" smtClean="0"/>
              <a:t>Charles </a:t>
            </a:r>
            <a:r>
              <a:rPr lang="cs-CZ" sz="3200" dirty="0" err="1" smtClean="0"/>
              <a:t>Chamberland</a:t>
            </a:r>
            <a:r>
              <a:rPr lang="cs-CZ" sz="3200" dirty="0" smtClean="0"/>
              <a:t> </a:t>
            </a:r>
            <a:br>
              <a:rPr lang="cs-CZ" sz="3200" dirty="0" smtClean="0"/>
            </a:br>
            <a:r>
              <a:rPr lang="cs-CZ" sz="1800" dirty="0" smtClean="0"/>
              <a:t>Byl jedním z prvních spolupracovníků L. Pasteura.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11560" y="3429000"/>
            <a:ext cx="5328592" cy="28803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2400" dirty="0" smtClean="0"/>
              <a:t>Nástroj se nazýval </a:t>
            </a:r>
            <a:r>
              <a:rPr lang="cs-CZ" sz="2400" dirty="0" err="1" smtClean="0"/>
              <a:t>Chamberlandův</a:t>
            </a:r>
            <a:r>
              <a:rPr lang="cs-CZ" sz="2400" dirty="0" smtClean="0"/>
              <a:t> filtr</a:t>
            </a:r>
          </a:p>
          <a:p>
            <a:pPr>
              <a:buNone/>
            </a:pPr>
            <a:r>
              <a:rPr lang="cs-CZ" sz="2400" dirty="0" smtClean="0"/>
              <a:t>také známý jako </a:t>
            </a:r>
            <a:r>
              <a:rPr lang="cs-CZ" sz="2400" dirty="0" err="1" smtClean="0"/>
              <a:t>Pasteur</a:t>
            </a:r>
            <a:r>
              <a:rPr lang="cs-CZ" sz="2400" dirty="0" smtClean="0"/>
              <a:t>-</a:t>
            </a:r>
            <a:r>
              <a:rPr lang="cs-CZ" sz="2400" dirty="0" err="1" smtClean="0"/>
              <a:t>Chamberlandův</a:t>
            </a:r>
            <a:endParaRPr lang="cs-CZ" sz="2400" dirty="0" smtClean="0"/>
          </a:p>
          <a:p>
            <a:pPr>
              <a:buNone/>
            </a:pPr>
            <a:r>
              <a:rPr lang="cs-CZ" sz="2400" dirty="0" smtClean="0"/>
              <a:t>filtr. Byl používán v boji proti šíření břišního</a:t>
            </a:r>
          </a:p>
          <a:p>
            <a:pPr>
              <a:buNone/>
            </a:pPr>
            <a:r>
              <a:rPr lang="cs-CZ" sz="2400" dirty="0" smtClean="0"/>
              <a:t>tyfu, který v té době v Paříži převládal, a</a:t>
            </a:r>
          </a:p>
          <a:p>
            <a:pPr>
              <a:buNone/>
            </a:pPr>
            <a:r>
              <a:rPr lang="cs-CZ" sz="2400" dirty="0" smtClean="0"/>
              <a:t>byl používán ve výzkumných laboratořích,</a:t>
            </a:r>
          </a:p>
          <a:p>
            <a:pPr>
              <a:buNone/>
            </a:pPr>
            <a:r>
              <a:rPr lang="cs-CZ" sz="2400" dirty="0" smtClean="0"/>
              <a:t>což přispělo k objevu toxinů záškrtu a</a:t>
            </a:r>
          </a:p>
          <a:p>
            <a:pPr>
              <a:buNone/>
            </a:pPr>
            <a:r>
              <a:rPr lang="cs-CZ" sz="2400" dirty="0" smtClean="0"/>
              <a:t>tetanu.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172400" y="116632"/>
            <a:ext cx="798617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1884</a:t>
            </a:r>
          </a:p>
        </p:txBody>
      </p:sp>
      <p:sp>
        <p:nvSpPr>
          <p:cNvPr id="7" name="Zástupný symbol pro datum 8"/>
          <p:cNvSpPr txBox="1">
            <a:spLocks/>
          </p:cNvSpPr>
          <p:nvPr/>
        </p:nvSpPr>
        <p:spPr>
          <a:xfrm>
            <a:off x="8312696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DB0108-1674-452A-86C0-03787D748D7D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21:52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4" name="AutoShape 2" descr="Charles Chamberland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4276" name="AutoShape 4" descr="Charles Chamberland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4278" name="AutoShape 6" descr="Charles Chamberland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4280" name="Picture 8" descr="Charles Chamberland - Wikipedia"/>
          <p:cNvPicPr>
            <a:picLocks noChangeAspect="1" noChangeArrowheads="1"/>
          </p:cNvPicPr>
          <p:nvPr/>
        </p:nvPicPr>
        <p:blipFill>
          <a:blip r:embed="rId2" cstate="print"/>
          <a:srcRect l="24111" t="4486" r="15611" b="37197"/>
          <a:stretch>
            <a:fillRect/>
          </a:stretch>
        </p:blipFill>
        <p:spPr bwMode="auto">
          <a:xfrm>
            <a:off x="6588224" y="188640"/>
            <a:ext cx="792088" cy="1029714"/>
          </a:xfrm>
          <a:prstGeom prst="rect">
            <a:avLst/>
          </a:prstGeom>
          <a:noFill/>
        </p:spPr>
      </p:pic>
      <p:pic>
        <p:nvPicPr>
          <p:cNvPr id="27650" name="Picture 2" descr="White ceramic filter tube with nipple on one end and metal pipe-like case for the ceramic filter. "/>
          <p:cNvPicPr>
            <a:picLocks noChangeAspect="1" noChangeArrowheads="1"/>
          </p:cNvPicPr>
          <p:nvPr/>
        </p:nvPicPr>
        <p:blipFill>
          <a:blip r:embed="rId3" cstate="print"/>
          <a:srcRect t="32435" b="22655"/>
          <a:stretch>
            <a:fillRect/>
          </a:stretch>
        </p:blipFill>
        <p:spPr bwMode="auto">
          <a:xfrm>
            <a:off x="6084168" y="5085184"/>
            <a:ext cx="2851150" cy="864096"/>
          </a:xfrm>
          <a:prstGeom prst="rect">
            <a:avLst/>
          </a:prstGeom>
          <a:noFill/>
        </p:spPr>
      </p:pic>
      <p:pic>
        <p:nvPicPr>
          <p:cNvPr id="27652" name="Picture 4" descr="Ceramic filter tube fitted into metal case so that only the ceramic nipple protrudes from one end."/>
          <p:cNvPicPr>
            <a:picLocks noChangeAspect="1" noChangeArrowheads="1"/>
          </p:cNvPicPr>
          <p:nvPr/>
        </p:nvPicPr>
        <p:blipFill>
          <a:blip r:embed="rId4" cstate="print"/>
          <a:srcRect t="26496" b="11128"/>
          <a:stretch>
            <a:fillRect/>
          </a:stretch>
        </p:blipFill>
        <p:spPr bwMode="auto">
          <a:xfrm>
            <a:off x="6084168" y="3933056"/>
            <a:ext cx="2808312" cy="1182102"/>
          </a:xfrm>
          <a:prstGeom prst="rect">
            <a:avLst/>
          </a:prstGeom>
          <a:noFill/>
        </p:spPr>
      </p:pic>
      <p:sp>
        <p:nvSpPr>
          <p:cNvPr id="15" name="Obdélník 14"/>
          <p:cNvSpPr/>
          <p:nvPr/>
        </p:nvSpPr>
        <p:spPr>
          <a:xfrm>
            <a:off x="899592" y="1844824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1884 vyvinul filtr k odstranění mikrobů </a:t>
            </a:r>
          </a:p>
          <a:p>
            <a:pPr>
              <a:buNone/>
            </a:pPr>
            <a:r>
              <a:rPr lang="cs-CZ" sz="2800" dirty="0" smtClean="0"/>
              <a:t>v pitné vodě na bázi porézního porcelánu.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512064"/>
            <a:ext cx="8208912" cy="914400"/>
          </a:xfrm>
        </p:spPr>
        <p:txBody>
          <a:bodyPr/>
          <a:lstStyle/>
          <a:p>
            <a:r>
              <a:rPr lang="cs-CZ" dirty="0" err="1" smtClean="0"/>
              <a:t>Gaston</a:t>
            </a:r>
            <a:r>
              <a:rPr lang="cs-CZ" dirty="0" smtClean="0"/>
              <a:t> </a:t>
            </a:r>
            <a:r>
              <a:rPr lang="cs-CZ" dirty="0" err="1" smtClean="0"/>
              <a:t>Poupinel</a:t>
            </a:r>
            <a:r>
              <a:rPr lang="cs-CZ" dirty="0" smtClean="0"/>
              <a:t> </a:t>
            </a:r>
            <a:r>
              <a:rPr lang="cs-CZ" sz="2400" dirty="0" smtClean="0"/>
              <a:t>(1858-1930),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dirty="0" smtClean="0"/>
              <a:t>francouzský chirurg žák Pasteura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5157192"/>
            <a:ext cx="8132440" cy="1152128"/>
          </a:xfrm>
        </p:spPr>
        <p:txBody>
          <a:bodyPr>
            <a:normAutofit/>
          </a:bodyPr>
          <a:lstStyle/>
          <a:p>
            <a:r>
              <a:rPr lang="cs-CZ" dirty="0" smtClean="0"/>
              <a:t>Suchá pec s nazývaná "</a:t>
            </a:r>
            <a:r>
              <a:rPr lang="cs-CZ" dirty="0" err="1" smtClean="0"/>
              <a:t>Poupinel</a:t>
            </a:r>
            <a:r>
              <a:rPr lang="cs-CZ" dirty="0" smtClean="0"/>
              <a:t>" je prvním horkovzdušným sterilizátorem. </a:t>
            </a:r>
            <a:endParaRPr lang="cs-CZ" dirty="0"/>
          </a:p>
        </p:txBody>
      </p:sp>
      <p:pic>
        <p:nvPicPr>
          <p:cNvPr id="4" name="Picture 4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2060848"/>
            <a:ext cx="3747067" cy="280831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8152967" y="215412"/>
            <a:ext cx="787395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1885</a:t>
            </a:r>
          </a:p>
        </p:txBody>
      </p:sp>
      <p:sp>
        <p:nvSpPr>
          <p:cNvPr id="6" name="Zástupný symbol pro datum 8"/>
          <p:cNvSpPr txBox="1">
            <a:spLocks/>
          </p:cNvSpPr>
          <p:nvPr/>
        </p:nvSpPr>
        <p:spPr>
          <a:xfrm>
            <a:off x="8312696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DB0108-1674-452A-86C0-03787D748D7D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uchý tepelný sterilizátor &quot;Poupinel&quot;"/>
          <p:cNvPicPr>
            <a:picLocks noChangeAspect="1" noChangeArrowheads="1"/>
          </p:cNvPicPr>
          <p:nvPr/>
        </p:nvPicPr>
        <p:blipFill>
          <a:blip r:embed="rId2" cstate="print"/>
          <a:srcRect l="9636" t="7143" b="9524"/>
          <a:stretch>
            <a:fillRect/>
          </a:stretch>
        </p:blipFill>
        <p:spPr bwMode="auto">
          <a:xfrm>
            <a:off x="755576" y="332656"/>
            <a:ext cx="3024336" cy="2821840"/>
          </a:xfrm>
          <a:prstGeom prst="rect">
            <a:avLst/>
          </a:prstGeom>
          <a:noFill/>
        </p:spPr>
      </p:pic>
      <p:pic>
        <p:nvPicPr>
          <p:cNvPr id="8" name="Picture 2" descr="Autoclave ou st&amp;eacute;rilisateur "/>
          <p:cNvPicPr>
            <a:picLocks noChangeAspect="1" noChangeArrowheads="1"/>
          </p:cNvPicPr>
          <p:nvPr/>
        </p:nvPicPr>
        <p:blipFill>
          <a:blip r:embed="rId3" cstate="print"/>
          <a:srcRect l="21451" t="2000" r="9549" b="4000"/>
          <a:stretch>
            <a:fillRect/>
          </a:stretch>
        </p:blipFill>
        <p:spPr bwMode="auto">
          <a:xfrm>
            <a:off x="5580112" y="260648"/>
            <a:ext cx="3312368" cy="3384376"/>
          </a:xfrm>
          <a:prstGeom prst="rect">
            <a:avLst/>
          </a:prstGeom>
          <a:noFill/>
        </p:spPr>
      </p:pic>
      <p:pic>
        <p:nvPicPr>
          <p:cNvPr id="9" name="Obrázek 8" descr="P1012256.JPG"/>
          <p:cNvPicPr>
            <a:picLocks noChangeAspect="1"/>
          </p:cNvPicPr>
          <p:nvPr/>
        </p:nvPicPr>
        <p:blipFill>
          <a:blip r:embed="rId4" cstate="print"/>
          <a:srcRect l="10820" r="21703"/>
          <a:stretch>
            <a:fillRect/>
          </a:stretch>
        </p:blipFill>
        <p:spPr>
          <a:xfrm>
            <a:off x="2987824" y="2420888"/>
            <a:ext cx="3600400" cy="400179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267744" y="6381328"/>
            <a:ext cx="4983224" cy="338554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1600" dirty="0" smtClean="0"/>
              <a:t>Exponát Muzea medicíny při Národní lékařské knihovně</a:t>
            </a:r>
          </a:p>
        </p:txBody>
      </p:sp>
      <p:sp>
        <p:nvSpPr>
          <p:cNvPr id="6" name="Zástupný symbol pro datum 8"/>
          <p:cNvSpPr txBox="1">
            <a:spLocks/>
          </p:cNvSpPr>
          <p:nvPr/>
        </p:nvSpPr>
        <p:spPr>
          <a:xfrm>
            <a:off x="8312696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DB0108-1674-452A-86C0-03787D748D7D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914400"/>
          </a:xfrm>
        </p:spPr>
        <p:txBody>
          <a:bodyPr/>
          <a:lstStyle/>
          <a:p>
            <a:r>
              <a:rPr lang="cs-CZ" dirty="0" smtClean="0"/>
              <a:t>Postupné </a:t>
            </a:r>
            <a:r>
              <a:rPr lang="cs-CZ" dirty="0" smtClean="0"/>
              <a:t>zavádění sterilizace </a:t>
            </a:r>
            <a:r>
              <a:rPr lang="cs-CZ" dirty="0" smtClean="0"/>
              <a:t>varem / parou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1916832"/>
            <a:ext cx="7776864" cy="449999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Někteří chirurgové stále věřili, že </a:t>
            </a:r>
            <a:r>
              <a:rPr lang="cs-CZ" dirty="0" err="1" smtClean="0"/>
              <a:t>Listerova</a:t>
            </a:r>
            <a:r>
              <a:rPr lang="cs-CZ" dirty="0" smtClean="0"/>
              <a:t> metoda je dostačující.</a:t>
            </a:r>
          </a:p>
          <a:p>
            <a:endParaRPr lang="cs-CZ" dirty="0" smtClean="0"/>
          </a:p>
          <a:p>
            <a:r>
              <a:rPr lang="cs-CZ" dirty="0" smtClean="0"/>
              <a:t>V roce 1885 Ernst </a:t>
            </a:r>
            <a:r>
              <a:rPr lang="cs-CZ" dirty="0" err="1" smtClean="0"/>
              <a:t>von</a:t>
            </a:r>
            <a:r>
              <a:rPr lang="cs-CZ" dirty="0" smtClean="0"/>
              <a:t> </a:t>
            </a:r>
            <a:r>
              <a:rPr lang="cs-CZ" dirty="0" err="1" smtClean="0"/>
              <a:t>Bergmann</a:t>
            </a:r>
            <a:r>
              <a:rPr lang="cs-CZ" dirty="0" smtClean="0"/>
              <a:t>,</a:t>
            </a:r>
          </a:p>
          <a:p>
            <a:pPr lvl="1">
              <a:buNone/>
            </a:pPr>
            <a:r>
              <a:rPr lang="cs-CZ" dirty="0" smtClean="0"/>
              <a:t>německý lékař, poprvé použil parní</a:t>
            </a:r>
          </a:p>
          <a:p>
            <a:pPr lvl="1">
              <a:buNone/>
            </a:pPr>
            <a:r>
              <a:rPr lang="cs-CZ" dirty="0" smtClean="0"/>
              <a:t>sterilizátor pro sterilizaci </a:t>
            </a:r>
          </a:p>
          <a:p>
            <a:pPr lvl="1">
              <a:buNone/>
            </a:pPr>
            <a:r>
              <a:rPr lang="cs-CZ" dirty="0" smtClean="0"/>
              <a:t>				chirurgických obvazů.</a:t>
            </a:r>
          </a:p>
          <a:p>
            <a:r>
              <a:rPr lang="cs-CZ" dirty="0" smtClean="0"/>
              <a:t>Všechno použité během operace, včetně ložního prádla, obvazů a šatů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956376" y="195656"/>
            <a:ext cx="792088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1881</a:t>
            </a:r>
          </a:p>
        </p:txBody>
      </p:sp>
      <p:pic>
        <p:nvPicPr>
          <p:cNvPr id="5" name="Picture 2" descr="Ernst_von_Bergmann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924944"/>
            <a:ext cx="1428750" cy="1428750"/>
          </a:xfrm>
          <a:prstGeom prst="rect">
            <a:avLst/>
          </a:prstGeom>
          <a:noFill/>
        </p:spPr>
      </p:pic>
      <p:sp>
        <p:nvSpPr>
          <p:cNvPr id="6" name="Zástupný symbol pro datum 8"/>
          <p:cNvSpPr txBox="1">
            <a:spLocks/>
          </p:cNvSpPr>
          <p:nvPr/>
        </p:nvSpPr>
        <p:spPr>
          <a:xfrm>
            <a:off x="8312696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DB0108-1674-452A-86C0-03787D748D7D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Výsledek obrázku pro steam sterilizer autoclave 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20688"/>
            <a:ext cx="2228850" cy="3362326"/>
          </a:xfrm>
          <a:prstGeom prst="rect">
            <a:avLst/>
          </a:prstGeom>
          <a:noFill/>
        </p:spPr>
      </p:pic>
      <p:pic>
        <p:nvPicPr>
          <p:cNvPr id="45060" name="Picture 4" descr="Výsledek obrázku pro steam sterilizer autoclave old"/>
          <p:cNvPicPr>
            <a:picLocks noChangeAspect="1" noChangeArrowheads="1"/>
          </p:cNvPicPr>
          <p:nvPr/>
        </p:nvPicPr>
        <p:blipFill>
          <a:blip r:embed="rId3" cstate="print"/>
          <a:srcRect l="22471" r="11721"/>
          <a:stretch>
            <a:fillRect/>
          </a:stretch>
        </p:blipFill>
        <p:spPr bwMode="auto">
          <a:xfrm>
            <a:off x="1979712" y="2708920"/>
            <a:ext cx="2952328" cy="3362326"/>
          </a:xfrm>
          <a:prstGeom prst="rect">
            <a:avLst/>
          </a:prstGeom>
          <a:noFill/>
        </p:spPr>
      </p:pic>
      <p:pic>
        <p:nvPicPr>
          <p:cNvPr id="45064" name="Picture 8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76672"/>
            <a:ext cx="1628775" cy="3362326"/>
          </a:xfrm>
          <a:prstGeom prst="rect">
            <a:avLst/>
          </a:prstGeom>
          <a:noFill/>
        </p:spPr>
      </p:pic>
      <p:pic>
        <p:nvPicPr>
          <p:cNvPr id="45062" name="Picture 6" descr="Související obráz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356992"/>
            <a:ext cx="2057400" cy="1543051"/>
          </a:xfrm>
          <a:prstGeom prst="rect">
            <a:avLst/>
          </a:prstGeom>
          <a:noFill/>
        </p:spPr>
      </p:pic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8384704" y="6492875"/>
            <a:ext cx="759296" cy="365125"/>
          </a:xfrm>
        </p:spPr>
        <p:txBody>
          <a:bodyPr/>
          <a:lstStyle/>
          <a:p>
            <a:fld id="{AE01C34E-2C0D-4C14-B2DE-BB2FF5B16F70}" type="datetime10">
              <a:rPr lang="cs-CZ" smtClean="0"/>
              <a:pPr/>
              <a:t>21:49</a:t>
            </a:fld>
            <a:endParaRPr lang="cs-CZ" dirty="0"/>
          </a:p>
        </p:txBody>
      </p:sp>
      <p:pic>
        <p:nvPicPr>
          <p:cNvPr id="45066" name="Picture 10" descr="časný parní autokláv s ovládacími prvk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581128"/>
            <a:ext cx="1305549" cy="21019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27584" y="692696"/>
            <a:ext cx="7772400" cy="914400"/>
          </a:xfrm>
        </p:spPr>
        <p:txBody>
          <a:bodyPr/>
          <a:lstStyle/>
          <a:p>
            <a:r>
              <a:rPr lang="cs-CZ" dirty="0" err="1" smtClean="0"/>
              <a:t>Ignáz</a:t>
            </a:r>
            <a:r>
              <a:rPr lang="cs-CZ" dirty="0" smtClean="0"/>
              <a:t> Filip </a:t>
            </a:r>
            <a:r>
              <a:rPr lang="cs-CZ" dirty="0" err="1" smtClean="0"/>
              <a:t>Semmelweis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1818 - 1865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707904" y="3284984"/>
            <a:ext cx="5112568" cy="2952328"/>
          </a:xfrm>
        </p:spPr>
        <p:txBody>
          <a:bodyPr>
            <a:normAutofit/>
          </a:bodyPr>
          <a:lstStyle/>
          <a:p>
            <a:r>
              <a:rPr lang="cs-CZ" dirty="0" smtClean="0"/>
              <a:t>Maďarský porodník, obhajoval v roce 1847 hodnotu mytí rukou a čištění nehtů, k zabránění vzniku „horečky omladnic“.</a:t>
            </a:r>
          </a:p>
          <a:p>
            <a:endParaRPr lang="cs-CZ" dirty="0" smtClean="0"/>
          </a:p>
        </p:txBody>
      </p:sp>
      <p:pic>
        <p:nvPicPr>
          <p:cNvPr id="15362" name="Picture 2" descr="Výsledek obrázku pro semmelwe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88840"/>
            <a:ext cx="2143125" cy="2638426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8172400" y="188640"/>
            <a:ext cx="771365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1847</a:t>
            </a:r>
          </a:p>
        </p:txBody>
      </p:sp>
      <p:sp>
        <p:nvSpPr>
          <p:cNvPr id="8" name="Zástupný symbol pro datum 9"/>
          <p:cNvSpPr txBox="1">
            <a:spLocks/>
          </p:cNvSpPr>
          <p:nvPr/>
        </p:nvSpPr>
        <p:spPr>
          <a:xfrm>
            <a:off x="8244408" y="6381328"/>
            <a:ext cx="7592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E0DD4-615B-489E-894D-F8E9CBDA6BB1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914400"/>
          </a:xfrm>
        </p:spPr>
        <p:txBody>
          <a:bodyPr/>
          <a:lstStyle/>
          <a:p>
            <a:r>
              <a:rPr lang="cs-CZ" dirty="0" smtClean="0"/>
              <a:t>Robert </a:t>
            </a:r>
            <a:r>
              <a:rPr lang="cs-CZ" dirty="0" err="1" smtClean="0"/>
              <a:t>Wood</a:t>
            </a:r>
            <a:r>
              <a:rPr lang="cs-CZ" dirty="0" smtClean="0"/>
              <a:t> </a:t>
            </a:r>
            <a:r>
              <a:rPr lang="cs-CZ" dirty="0" err="1" smtClean="0"/>
              <a:t>Johnson</a:t>
            </a:r>
            <a:r>
              <a:rPr lang="cs-CZ" dirty="0" smtClean="0"/>
              <a:t> </a:t>
            </a:r>
            <a:r>
              <a:rPr lang="cs-CZ" sz="1800" dirty="0" smtClean="0"/>
              <a:t>(1845 – 1910)</a:t>
            </a:r>
            <a:endParaRPr lang="cs-CZ" dirty="0"/>
          </a:p>
        </p:txBody>
      </p:sp>
      <p:pic>
        <p:nvPicPr>
          <p:cNvPr id="3" name="Picture 2" descr="Výsledek obrázku pro robert wood john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1656184" cy="2002478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843808" y="1340768"/>
            <a:ext cx="5760640" cy="1200329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Americký průmyslník, z</a:t>
            </a:r>
            <a:r>
              <a:rPr lang="en-GB" sz="2400" dirty="0" err="1" smtClean="0"/>
              <a:t>akladatel</a:t>
            </a:r>
            <a:r>
              <a:rPr lang="en-GB" sz="2400" dirty="0" smtClean="0"/>
              <a:t> </a:t>
            </a:r>
            <a:r>
              <a:rPr lang="en-GB" sz="2400" dirty="0" err="1" smtClean="0"/>
              <a:t>firmy</a:t>
            </a:r>
            <a:r>
              <a:rPr lang="en-GB" sz="2400" dirty="0" smtClean="0"/>
              <a:t> </a:t>
            </a:r>
            <a:r>
              <a:rPr lang="cs-CZ" sz="2400" dirty="0" err="1" smtClean="0"/>
              <a:t>Johnson</a:t>
            </a:r>
            <a:r>
              <a:rPr lang="cs-CZ" sz="2400" dirty="0" smtClean="0"/>
              <a:t> </a:t>
            </a:r>
            <a:r>
              <a:rPr lang="en-GB" sz="2400" dirty="0" smtClean="0"/>
              <a:t>&amp; Johnson</a:t>
            </a:r>
            <a:r>
              <a:rPr lang="cs-CZ" sz="2400" dirty="0" smtClean="0"/>
              <a:t> (1885). Firma vyrobila své první produkty v roce 1886.</a:t>
            </a:r>
          </a:p>
        </p:txBody>
      </p:sp>
      <p:sp>
        <p:nvSpPr>
          <p:cNvPr id="5" name="Obdélník 4"/>
          <p:cNvSpPr/>
          <p:nvPr/>
        </p:nvSpPr>
        <p:spPr>
          <a:xfrm>
            <a:off x="611560" y="3429000"/>
            <a:ext cx="38164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/>
              <a:t>Zajímal se o nový trend aseptické chirurgie </a:t>
            </a:r>
            <a:r>
              <a:rPr lang="cs-CZ" sz="2200" dirty="0" smtClean="0">
                <a:hlinkClick r:id="rId3" tooltip="Joseph Lister, 1. baron Lister"/>
              </a:rPr>
              <a:t>Josefa </a:t>
            </a:r>
            <a:r>
              <a:rPr lang="cs-CZ" sz="2200" dirty="0" err="1" smtClean="0">
                <a:hlinkClick r:id="rId3" tooltip="Joseph Lister, 1. baron Lister"/>
              </a:rPr>
              <a:t>Listera</a:t>
            </a:r>
            <a:r>
              <a:rPr lang="cs-CZ" sz="2200" dirty="0" smtClean="0"/>
              <a:t> a snažili se vyrábět produkty, které by pomohly na operačním sále.</a:t>
            </a:r>
          </a:p>
          <a:p>
            <a:endParaRPr lang="cs-CZ" sz="2200" dirty="0" smtClean="0"/>
          </a:p>
          <a:p>
            <a:r>
              <a:rPr lang="cs-CZ" sz="2200" dirty="0" smtClean="0"/>
              <a:t>Vyráběl  chirurgické vybavení umožňující aseptické použití.</a:t>
            </a:r>
            <a:endParaRPr lang="cs-CZ" sz="2200" dirty="0"/>
          </a:p>
        </p:txBody>
      </p:sp>
      <p:pic>
        <p:nvPicPr>
          <p:cNvPr id="10242" name="Picture 2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212976"/>
            <a:ext cx="4534667" cy="3240360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7956376" y="195656"/>
            <a:ext cx="936104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1886</a:t>
            </a:r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8316416" y="6492875"/>
            <a:ext cx="827584" cy="365125"/>
          </a:xfrm>
        </p:spPr>
        <p:txBody>
          <a:bodyPr/>
          <a:lstStyle/>
          <a:p>
            <a:fld id="{56240F30-3B26-4BA3-A431-9D6153BE0D83}" type="datetime10">
              <a:rPr lang="cs-CZ" smtClean="0"/>
              <a:pPr/>
              <a:t>21:49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128792" cy="1224136"/>
          </a:xfrm>
        </p:spPr>
        <p:txBody>
          <a:bodyPr/>
          <a:lstStyle/>
          <a:p>
            <a:r>
              <a:rPr lang="cs-CZ" sz="2400" dirty="0" smtClean="0"/>
              <a:t>První průmyslový parní autokláv pro potřebu sterilizace chirurgických </a:t>
            </a:r>
            <a:r>
              <a:rPr lang="cs-CZ" sz="2400" dirty="0" smtClean="0"/>
              <a:t>produktů.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/>
          </a:p>
        </p:txBody>
      </p:sp>
      <p:pic>
        <p:nvPicPr>
          <p:cNvPr id="4" name="Obrázek 3" descr="09a04f69-f9c8-47f4-b1ad-d304c5241eb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772816"/>
            <a:ext cx="6336704" cy="491393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028384" y="274034"/>
            <a:ext cx="801823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1890</a:t>
            </a:r>
          </a:p>
        </p:txBody>
      </p:sp>
      <p:sp>
        <p:nvSpPr>
          <p:cNvPr id="8" name="Obdélník 7"/>
          <p:cNvSpPr/>
          <p:nvPr/>
        </p:nvSpPr>
        <p:spPr>
          <a:xfrm>
            <a:off x="4067944" y="1196752"/>
            <a:ext cx="4824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+mj-lt"/>
              </a:rPr>
              <a:t>Vyrobila firma </a:t>
            </a:r>
            <a:r>
              <a:rPr lang="cs-CZ" sz="2000" dirty="0" err="1" smtClean="0">
                <a:latin typeface="+mj-lt"/>
              </a:rPr>
              <a:t>Johnson</a:t>
            </a:r>
            <a:r>
              <a:rPr lang="en-GB" sz="2000" dirty="0" smtClean="0">
                <a:latin typeface="+mj-lt"/>
              </a:rPr>
              <a:t>&amp;Johnson</a:t>
            </a:r>
            <a:endParaRPr lang="cs-CZ" sz="2000" dirty="0">
              <a:latin typeface="+mj-lt"/>
            </a:endParaRPr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10"/>
          </p:nvPr>
        </p:nvSpPr>
        <p:spPr>
          <a:xfrm>
            <a:off x="8244408" y="6381328"/>
            <a:ext cx="759296" cy="365125"/>
          </a:xfrm>
        </p:spPr>
        <p:txBody>
          <a:bodyPr/>
          <a:lstStyle/>
          <a:p>
            <a:fld id="{7E05B28F-3265-40B1-8A33-F146A4915652}" type="datetime10">
              <a:rPr lang="cs-CZ" smtClean="0"/>
              <a:pPr/>
              <a:t>21:49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/>
          <a:p>
            <a:r>
              <a:rPr lang="cs-CZ" sz="3600" dirty="0" smtClean="0"/>
              <a:t>   První kontejnery (bubny) </a:t>
            </a:r>
            <a:br>
              <a:rPr lang="cs-CZ" sz="3600" dirty="0" smtClean="0"/>
            </a:br>
            <a:r>
              <a:rPr lang="cs-CZ" sz="3600" dirty="0" smtClean="0"/>
              <a:t>  na sterilní nástroje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Na počátku 20. století pro potřeby vojenských nemocnic a pomocných stanic, vyrábí  např. v Německu „</a:t>
            </a:r>
            <a:r>
              <a:rPr lang="cs-CZ" sz="2400" dirty="0" err="1" smtClean="0"/>
              <a:t>Aesculap</a:t>
            </a:r>
            <a:r>
              <a:rPr lang="cs-CZ" sz="2400" dirty="0" smtClean="0"/>
              <a:t>“ chromované nádoby pro bezpečnou přepravu sterilních nástrojů. </a:t>
            </a:r>
          </a:p>
          <a:p>
            <a:endParaRPr lang="cs-CZ" sz="2400" dirty="0" smtClean="0"/>
          </a:p>
          <a:p>
            <a:r>
              <a:rPr lang="cs-CZ" sz="2400" dirty="0" smtClean="0"/>
              <a:t>Textilní filtry pro opakované použití byly zavedeny ve třicátých letech minulého století, nahrazující ventily a posuvné otvory.</a:t>
            </a:r>
          </a:p>
          <a:p>
            <a:endParaRPr lang="cs-CZ" sz="2400" dirty="0" smtClean="0"/>
          </a:p>
          <a:p>
            <a:r>
              <a:rPr lang="cs-CZ" sz="2400" dirty="0" smtClean="0"/>
              <a:t>Krátce poté byla přidána pryžová těsnění, aby bylo zajištěno správné utěsnění mezi víkem a dnem. 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8074589" y="241538"/>
            <a:ext cx="801823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1900</a:t>
            </a:r>
          </a:p>
        </p:txBody>
      </p:sp>
      <p:sp>
        <p:nvSpPr>
          <p:cNvPr id="5" name="Zástupný symbol pro datum 10"/>
          <p:cNvSpPr txBox="1">
            <a:spLocks/>
          </p:cNvSpPr>
          <p:nvPr/>
        </p:nvSpPr>
        <p:spPr>
          <a:xfrm>
            <a:off x="8244408" y="6381328"/>
            <a:ext cx="7592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5B28F-3265-40B1-8A33-F146A4915652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AESCULAP  RIGID CONTAINER SYSTEM slide 2"/>
          <p:cNvPicPr>
            <a:picLocks noChangeAspect="1" noChangeArrowheads="1"/>
          </p:cNvPicPr>
          <p:nvPr/>
        </p:nvPicPr>
        <p:blipFill>
          <a:blip r:embed="rId2" cstate="print"/>
          <a:srcRect l="75599" t="51881" r="4390" b="3648"/>
          <a:stretch>
            <a:fillRect/>
          </a:stretch>
        </p:blipFill>
        <p:spPr bwMode="auto">
          <a:xfrm>
            <a:off x="6804248" y="4077072"/>
            <a:ext cx="1296144" cy="2160240"/>
          </a:xfrm>
          <a:prstGeom prst="rect">
            <a:avLst/>
          </a:prstGeom>
          <a:noFill/>
        </p:spPr>
      </p:pic>
      <p:pic>
        <p:nvPicPr>
          <p:cNvPr id="7" name="Picture 2" descr="THE AESCULAP  RIGID CONTAINER SYSTEM slide 2"/>
          <p:cNvPicPr>
            <a:picLocks noChangeAspect="1" noChangeArrowheads="1"/>
          </p:cNvPicPr>
          <p:nvPr/>
        </p:nvPicPr>
        <p:blipFill>
          <a:blip r:embed="rId2" cstate="print"/>
          <a:srcRect l="5559" t="50399" r="66647" b="3648"/>
          <a:stretch>
            <a:fillRect/>
          </a:stretch>
        </p:blipFill>
        <p:spPr bwMode="auto">
          <a:xfrm>
            <a:off x="5940152" y="764704"/>
            <a:ext cx="1800200" cy="2232248"/>
          </a:xfrm>
          <a:prstGeom prst="rect">
            <a:avLst/>
          </a:prstGeom>
          <a:noFill/>
        </p:spPr>
      </p:pic>
      <p:pic>
        <p:nvPicPr>
          <p:cNvPr id="8" name="Picture 2" descr="THE AESCULAP  RIGID CONTAINER SYSTEM slide 2"/>
          <p:cNvPicPr>
            <a:picLocks noChangeAspect="1" noChangeArrowheads="1"/>
          </p:cNvPicPr>
          <p:nvPr/>
        </p:nvPicPr>
        <p:blipFill>
          <a:blip r:embed="rId2" cstate="print"/>
          <a:srcRect l="39459" t="57811" r="30524" b="9577"/>
          <a:stretch>
            <a:fillRect/>
          </a:stretch>
        </p:blipFill>
        <p:spPr bwMode="auto">
          <a:xfrm>
            <a:off x="6804248" y="2204864"/>
            <a:ext cx="1944216" cy="1584176"/>
          </a:xfrm>
          <a:prstGeom prst="rect">
            <a:avLst/>
          </a:prstGeom>
          <a:noFill/>
        </p:spPr>
      </p:pic>
      <p:pic>
        <p:nvPicPr>
          <p:cNvPr id="3074" name="Picture 2" descr="Výsledek obrázku pro sterilizační buben"/>
          <p:cNvPicPr>
            <a:picLocks noChangeAspect="1" noChangeArrowheads="1"/>
          </p:cNvPicPr>
          <p:nvPr/>
        </p:nvPicPr>
        <p:blipFill>
          <a:blip r:embed="rId3" cstate="print"/>
          <a:srcRect l="5727" t="8566" r="5501" b="27185"/>
          <a:stretch>
            <a:fillRect/>
          </a:stretch>
        </p:blipFill>
        <p:spPr bwMode="auto">
          <a:xfrm>
            <a:off x="4788024" y="4005064"/>
            <a:ext cx="2232248" cy="2160240"/>
          </a:xfrm>
          <a:prstGeom prst="rect">
            <a:avLst/>
          </a:prstGeom>
          <a:noFill/>
        </p:spPr>
      </p:pic>
      <p:pic>
        <p:nvPicPr>
          <p:cNvPr id="3078" name="Picture 6" descr="Výsledek obrázku pro sterilizace bub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764704"/>
            <a:ext cx="1728192" cy="2276313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971600" y="548680"/>
            <a:ext cx="3012363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Využívány 1900 - 1990</a:t>
            </a:r>
          </a:p>
        </p:txBody>
      </p:sp>
      <p:pic>
        <p:nvPicPr>
          <p:cNvPr id="11265" name="Picture 1" descr="C:\Users\pavel\Desktop\Sterilizace\P1012255.JPG"/>
          <p:cNvPicPr>
            <a:picLocks noChangeAspect="1" noChangeArrowheads="1"/>
          </p:cNvPicPr>
          <p:nvPr/>
        </p:nvPicPr>
        <p:blipFill>
          <a:blip r:embed="rId5" cstate="print"/>
          <a:srcRect l="4292" t="19528" r="-60" b="29686"/>
          <a:stretch>
            <a:fillRect/>
          </a:stretch>
        </p:blipFill>
        <p:spPr bwMode="auto">
          <a:xfrm>
            <a:off x="827584" y="4077072"/>
            <a:ext cx="3672408" cy="1460617"/>
          </a:xfrm>
          <a:prstGeom prst="rect">
            <a:avLst/>
          </a:prstGeom>
          <a:noFill/>
        </p:spPr>
      </p:pic>
      <p:pic>
        <p:nvPicPr>
          <p:cNvPr id="3076" name="Picture 4" descr="Výsledek obrázku pro sterilizační buben"/>
          <p:cNvPicPr>
            <a:picLocks noChangeAspect="1" noChangeArrowheads="1"/>
          </p:cNvPicPr>
          <p:nvPr/>
        </p:nvPicPr>
        <p:blipFill>
          <a:blip r:embed="rId6" cstate="print"/>
          <a:srcRect l="14055" r="11954" b="4844"/>
          <a:stretch>
            <a:fillRect/>
          </a:stretch>
        </p:blipFill>
        <p:spPr bwMode="auto">
          <a:xfrm rot="5400000">
            <a:off x="3894473" y="2594359"/>
            <a:ext cx="1728190" cy="1669281"/>
          </a:xfrm>
          <a:prstGeom prst="rect">
            <a:avLst/>
          </a:prstGeom>
          <a:noFill/>
        </p:spPr>
      </p:pic>
      <p:pic>
        <p:nvPicPr>
          <p:cNvPr id="34818" name="Picture 2" descr="https://www.bbraun.com/content/dam/b-braun/global/website/company/history/innovationenfuerdiemedizin/surgery/chirurgie-1971-Sterilcontainer.jpg.bb-.17981397/chirurgie-1971-Sterilcontainer.jpg"/>
          <p:cNvPicPr>
            <a:picLocks noChangeAspect="1" noChangeArrowheads="1"/>
          </p:cNvPicPr>
          <p:nvPr/>
        </p:nvPicPr>
        <p:blipFill>
          <a:blip r:embed="rId7" cstate="print"/>
          <a:srcRect l="7500" t="13109" r="7500" b="6367"/>
          <a:stretch>
            <a:fillRect/>
          </a:stretch>
        </p:blipFill>
        <p:spPr bwMode="auto">
          <a:xfrm>
            <a:off x="755576" y="2060848"/>
            <a:ext cx="3096344" cy="1957982"/>
          </a:xfrm>
          <a:prstGeom prst="rect">
            <a:avLst/>
          </a:prstGeom>
          <a:noFill/>
        </p:spPr>
      </p:pic>
      <p:sp>
        <p:nvSpPr>
          <p:cNvPr id="14" name="Zástupný symbol pro datum 13"/>
          <p:cNvSpPr>
            <a:spLocks noGrp="1"/>
          </p:cNvSpPr>
          <p:nvPr>
            <p:ph type="dt" sz="half" idx="10"/>
          </p:nvPr>
        </p:nvSpPr>
        <p:spPr>
          <a:xfrm>
            <a:off x="8100392" y="6381328"/>
            <a:ext cx="903312" cy="365125"/>
          </a:xfrm>
        </p:spPr>
        <p:txBody>
          <a:bodyPr/>
          <a:lstStyle/>
          <a:p>
            <a:fld id="{216EBEBE-948A-409D-A828-4A50A5F235B3}" type="datetime10">
              <a:rPr lang="cs-CZ" smtClean="0"/>
              <a:pPr/>
              <a:t>21:49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 descr="Sterilization-Room-at-Massachusetts-Homeopathic-Hos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572209" cy="520019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133534" y="195333"/>
            <a:ext cx="798617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1884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339752" y="5805264"/>
            <a:ext cx="4043094" cy="4001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000" dirty="0" smtClean="0"/>
              <a:t>Massachusetts </a:t>
            </a:r>
            <a:r>
              <a:rPr lang="cs-CZ" sz="2000" dirty="0" err="1" smtClean="0"/>
              <a:t>Homeopatic</a:t>
            </a:r>
            <a:r>
              <a:rPr lang="cs-CZ" sz="2000" dirty="0" smtClean="0"/>
              <a:t> </a:t>
            </a:r>
            <a:r>
              <a:rPr lang="cs-CZ" sz="2000" dirty="0" err="1" smtClean="0"/>
              <a:t>Hospital</a:t>
            </a:r>
            <a:endParaRPr lang="cs-CZ" sz="2000" dirty="0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10"/>
          </p:nvPr>
        </p:nvSpPr>
        <p:spPr>
          <a:xfrm>
            <a:off x="8172400" y="6381328"/>
            <a:ext cx="831304" cy="365125"/>
          </a:xfrm>
        </p:spPr>
        <p:txBody>
          <a:bodyPr/>
          <a:lstStyle/>
          <a:p>
            <a:fld id="{669E9AD6-C7F6-4EFC-B8E0-E85771F4C655}" type="datetime10">
              <a:rPr lang="cs-CZ" smtClean="0"/>
              <a:pPr/>
              <a:t>21:49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12776"/>
            <a:ext cx="6768752" cy="494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8061203" y="247585"/>
            <a:ext cx="755335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1937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828704"/>
          </a:xfrm>
        </p:spPr>
        <p:txBody>
          <a:bodyPr/>
          <a:lstStyle/>
          <a:p>
            <a:r>
              <a:rPr lang="cs-CZ" sz="2800" dirty="0" smtClean="0"/>
              <a:t>Nemocnice Rudolfa a </a:t>
            </a:r>
            <a:r>
              <a:rPr lang="cs-CZ" sz="2800" dirty="0" err="1" smtClean="0"/>
              <a:t>Stefanie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v Benešově</a:t>
            </a:r>
            <a:endParaRPr lang="cs-CZ" sz="2800" dirty="0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8244408" y="6381328"/>
            <a:ext cx="759296" cy="365125"/>
          </a:xfrm>
        </p:spPr>
        <p:txBody>
          <a:bodyPr/>
          <a:lstStyle/>
          <a:p>
            <a:fld id="{F8273A75-6C8C-4AE7-A17D-D32A803716E7}" type="datetime10">
              <a:rPr lang="cs-CZ" smtClean="0"/>
              <a:pPr/>
              <a:t>21:49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828704"/>
          </a:xfrm>
        </p:spPr>
        <p:txBody>
          <a:bodyPr/>
          <a:lstStyle/>
          <a:p>
            <a:r>
              <a:rPr lang="cs-CZ" sz="2800" dirty="0" smtClean="0"/>
              <a:t>Nemocnice Rudolfa a </a:t>
            </a:r>
            <a:r>
              <a:rPr lang="cs-CZ" sz="2800" dirty="0" err="1" smtClean="0"/>
              <a:t>Stefanie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v Benešově</a:t>
            </a:r>
            <a:endParaRPr lang="cs-CZ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6840760" cy="491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8100392" y="260648"/>
            <a:ext cx="755335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1937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8244408" y="6381328"/>
            <a:ext cx="759296" cy="365125"/>
          </a:xfrm>
        </p:spPr>
        <p:txBody>
          <a:bodyPr/>
          <a:lstStyle/>
          <a:p>
            <a:fld id="{110EB48D-CCD3-4D59-9602-4B411B5A5EDB}" type="datetime10">
              <a:rPr lang="cs-CZ" smtClean="0"/>
              <a:pPr/>
              <a:t>21:49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7020272" cy="5207508"/>
          </a:xfrm>
          <a:prstGeom prst="rect">
            <a:avLst/>
          </a:prstGeom>
          <a:noFill/>
          <a:ln w="9525">
            <a:solidFill>
              <a:schemeClr val="tx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8100392" y="260648"/>
            <a:ext cx="755335" cy="461665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1937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80C2-427C-486F-B555-B99D20E94BBC}" type="datetime10">
              <a:rPr lang="cs-CZ" smtClean="0"/>
              <a:pPr/>
              <a:t>21:49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datum 7"/>
          <p:cNvSpPr txBox="1">
            <a:spLocks/>
          </p:cNvSpPr>
          <p:nvPr/>
        </p:nvSpPr>
        <p:spPr>
          <a:xfrm>
            <a:off x="8244408" y="6381328"/>
            <a:ext cx="7592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0EB48D-CCD3-4D59-9602-4B411B5A5EDB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827584" y="188640"/>
            <a:ext cx="6984776" cy="79208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Další malá odbočka</a:t>
            </a:r>
            <a:endParaRPr kumimoji="0" lang="cs-CZ" sz="4000" b="0" i="0" u="none" strike="noStrike" kern="1200" cap="none" spc="-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cs-CZ" sz="3600" dirty="0" smtClean="0"/>
              <a:t>  </a:t>
            </a:r>
            <a:br>
              <a:rPr lang="cs-CZ" sz="3600" dirty="0" smtClean="0"/>
            </a:br>
            <a:r>
              <a:rPr lang="cs-CZ" sz="3600" dirty="0" smtClean="0"/>
              <a:t>   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Sterilizace - jak se dalo a v čem se dalo</a:t>
            </a:r>
          </a:p>
          <a:p>
            <a:pPr lvl="1"/>
            <a:r>
              <a:rPr lang="cs-CZ" dirty="0" smtClean="0"/>
              <a:t>autoklávy, horkovzdušné sterilizátory (materiál a prádlo bylo občas „připečené“)</a:t>
            </a:r>
          </a:p>
          <a:p>
            <a:pPr lvl="1"/>
            <a:r>
              <a:rPr lang="cs-CZ" dirty="0" smtClean="0"/>
              <a:t>v bubnech gáza, čtverce, roušky, čepice, pláště ….</a:t>
            </a:r>
          </a:p>
          <a:p>
            <a:endParaRPr lang="cs-CZ" dirty="0" smtClean="0"/>
          </a:p>
          <a:p>
            <a:r>
              <a:rPr lang="cs-CZ" dirty="0" smtClean="0"/>
              <a:t>Nástroje – sterilizace varem </a:t>
            </a:r>
          </a:p>
          <a:p>
            <a:pPr lvl="1"/>
            <a:r>
              <a:rPr lang="cs-CZ" dirty="0" smtClean="0"/>
              <a:t>Nástroje, skalpely, stříkačky, jehly, umyvadla …..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Obrovské objemy materiálu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5" name="Zástupný symbol pro datum 7"/>
          <p:cNvSpPr txBox="1">
            <a:spLocks/>
          </p:cNvSpPr>
          <p:nvPr/>
        </p:nvSpPr>
        <p:spPr>
          <a:xfrm>
            <a:off x="8312696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0EB48D-CCD3-4D59-9602-4B411B5A5EDB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827584" y="260648"/>
            <a:ext cx="7772400" cy="1188744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-100" normalizeH="0" baseline="0" noProof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Poválečná léta v 	Československu</a:t>
            </a:r>
            <a:r>
              <a:rPr kumimoji="0" lang="cs-CZ" sz="3600" b="0" i="0" u="none" strike="noStrike" kern="1200" cap="none" spc="-100" normalizeH="0" baseline="0" noProof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cs-CZ" sz="3600" b="0" i="0" u="none" strike="noStrike" kern="1200" cap="none" spc="-100" normalizeH="0" baseline="0" noProof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1800" b="0" i="0" u="none" strike="noStrike" kern="1200" cap="none" spc="-100" normalizeH="0" baseline="0" noProof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(vzpomínky instrumentářky </a:t>
            </a:r>
            <a:br>
              <a:rPr kumimoji="0" lang="cs-CZ" sz="1800" b="0" i="0" u="none" strike="noStrike" kern="1200" cap="none" spc="-100" normalizeH="0" baseline="0" noProof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1800" b="0" i="0" u="none" strike="noStrike" kern="1200" cap="none" spc="-100" normalizeH="0" baseline="0" noProof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 ortopedickém operačním sále ÚVN ve Střešovicích)</a:t>
            </a:r>
            <a:endParaRPr kumimoji="0" lang="cs-CZ" sz="36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1188744"/>
          </a:xfrm>
        </p:spPr>
        <p:txBody>
          <a:bodyPr/>
          <a:lstStyle/>
          <a:p>
            <a:r>
              <a:rPr lang="cs-CZ" sz="3200" dirty="0" smtClean="0"/>
              <a:t>Poválečná léta v 	Československu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1800" dirty="0" smtClean="0"/>
              <a:t>(vzpomínky instrumentářky </a:t>
            </a:r>
            <a:br>
              <a:rPr lang="cs-CZ" sz="1800" dirty="0" smtClean="0"/>
            </a:br>
            <a:r>
              <a:rPr lang="cs-CZ" sz="1800" dirty="0" smtClean="0"/>
              <a:t>na ortopedickém operačním sále ÚVN ve </a:t>
            </a:r>
            <a:r>
              <a:rPr lang="cs-CZ" sz="1800" dirty="0" err="1" smtClean="0"/>
              <a:t>Střešovicích</a:t>
            </a:r>
            <a:r>
              <a:rPr lang="cs-CZ" sz="18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1628800"/>
            <a:ext cx="7772400" cy="4788024"/>
          </a:xfrm>
        </p:spPr>
        <p:txBody>
          <a:bodyPr>
            <a:noAutofit/>
          </a:bodyPr>
          <a:lstStyle/>
          <a:p>
            <a:r>
              <a:rPr lang="cs-CZ" sz="2200" dirty="0" smtClean="0"/>
              <a:t>Nejdříve se nástroje vařily v hrnci jako na velké prádlo. Tak  asi do roku  1955.  Nástroje byly v hrnci v sítech. Bylo to strašně těžké, když se vyzvedávaly z hrnce.</a:t>
            </a:r>
          </a:p>
          <a:p>
            <a:endParaRPr lang="cs-CZ" sz="2200" dirty="0" smtClean="0"/>
          </a:p>
          <a:p>
            <a:r>
              <a:rPr lang="cs-CZ" sz="2200" dirty="0" smtClean="0"/>
              <a:t>Potom se zavedla „moderna“  parní přetlakový sterilizátor na mokro  </a:t>
            </a:r>
            <a:r>
              <a:rPr lang="cs-CZ" sz="2200" dirty="0" smtClean="0">
                <a:solidFill>
                  <a:schemeClr val="tx2">
                    <a:lumMod val="90000"/>
                  </a:schemeClr>
                </a:solidFill>
              </a:rPr>
              <a:t>„</a:t>
            </a:r>
            <a:r>
              <a:rPr lang="cs-CZ" sz="2200" b="1" dirty="0" smtClean="0">
                <a:solidFill>
                  <a:schemeClr val="tx2">
                    <a:lumMod val="90000"/>
                  </a:schemeClr>
                </a:solidFill>
              </a:rPr>
              <a:t>KRB</a:t>
            </a:r>
            <a:r>
              <a:rPr lang="cs-CZ" sz="2200" dirty="0" smtClean="0">
                <a:solidFill>
                  <a:schemeClr val="tx2">
                    <a:lumMod val="90000"/>
                  </a:schemeClr>
                </a:solidFill>
              </a:rPr>
              <a:t>“</a:t>
            </a:r>
            <a:r>
              <a:rPr lang="cs-CZ" sz="2200" dirty="0" smtClean="0"/>
              <a:t>.</a:t>
            </a:r>
            <a:r>
              <a:rPr lang="cs-CZ" sz="2200" dirty="0" smtClean="0">
                <a:solidFill>
                  <a:schemeClr val="tx2">
                    <a:lumMod val="90000"/>
                  </a:schemeClr>
                </a:solidFill>
              </a:rPr>
              <a:t>  </a:t>
            </a:r>
            <a:r>
              <a:rPr lang="cs-CZ" sz="2200" dirty="0" smtClean="0"/>
              <a:t>Obdélníková nádoba zabudovaná do pultu zavřená těžkým víkem na 4 šrouby nebo více podle velikosti. Uvnitř byla síta. Velkým problémem byla manipulace se síty. Vyndávalo se to háky.</a:t>
            </a:r>
          </a:p>
          <a:p>
            <a:endParaRPr lang="cs-CZ" sz="2200" dirty="0" smtClean="0"/>
          </a:p>
          <a:p>
            <a:r>
              <a:rPr lang="cs-CZ" sz="2200" dirty="0" smtClean="0"/>
              <a:t>Občas se to vysypalo a musela operace odložit a někdy i pacient  musel čekat pokud byl již otevřený, až se nástroje vysterilizují. </a:t>
            </a:r>
          </a:p>
          <a:p>
            <a:pPr lvl="1">
              <a:buNone/>
            </a:pPr>
            <a:r>
              <a:rPr lang="cs-CZ" sz="2200" dirty="0" smtClean="0"/>
              <a:t> </a:t>
            </a:r>
          </a:p>
        </p:txBody>
      </p:sp>
      <p:sp>
        <p:nvSpPr>
          <p:cNvPr id="4" name="Zástupný symbol pro datum 7"/>
          <p:cNvSpPr txBox="1">
            <a:spLocks/>
          </p:cNvSpPr>
          <p:nvPr/>
        </p:nvSpPr>
        <p:spPr>
          <a:xfrm>
            <a:off x="8244408" y="6381328"/>
            <a:ext cx="7592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0EB48D-CCD3-4D59-9602-4B411B5A5EDB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cs-CZ" dirty="0" smtClean="0"/>
              <a:t>  </a:t>
            </a:r>
            <a:br>
              <a:rPr lang="cs-CZ" dirty="0" smtClean="0"/>
            </a:br>
            <a:r>
              <a:rPr lang="cs-CZ" dirty="0" smtClean="0"/>
              <a:t>   </a:t>
            </a:r>
            <a:r>
              <a:rPr lang="cs-CZ" sz="4400" dirty="0" smtClean="0"/>
              <a:t/>
            </a:r>
            <a:br>
              <a:rPr lang="cs-CZ" sz="4400" dirty="0" smtClean="0"/>
            </a:b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915816" y="2060848"/>
            <a:ext cx="5688632" cy="2304256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 roce 1862 francouzský chemik a mikrobiolog Louis Pasteur zveřejňuje své poznatky o tom, jak choroboplodné zárodky způsobují infekční onemocnění.</a:t>
            </a:r>
            <a:endParaRPr lang="cs-CZ" dirty="0"/>
          </a:p>
        </p:txBody>
      </p:sp>
      <p:sp>
        <p:nvSpPr>
          <p:cNvPr id="16386" name="AutoShape 2" descr="Výsledek obrázku pro Louis Pasteur"/>
          <p:cNvSpPr>
            <a:spLocks noChangeAspect="1" noChangeArrowheads="1"/>
          </p:cNvSpPr>
          <p:nvPr/>
        </p:nvSpPr>
        <p:spPr bwMode="auto">
          <a:xfrm>
            <a:off x="155575" y="-846138"/>
            <a:ext cx="1181100" cy="1771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16388" name="Picture 4" descr="Výsledek obrázku pro Louis Past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060848"/>
            <a:ext cx="1512168" cy="2264892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1043608" y="4437112"/>
            <a:ext cx="741682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900" dirty="0" smtClean="0"/>
              <a:t>Ochrana před kvašením, tzv. pasterizaci (tepelná sterilizace potravinářských produktů), když v roce 1865 zjistil, že příčinou kysnutí vína jsou mikroorganismy, které však při teplotě 60°C hynou .</a:t>
            </a:r>
            <a:endParaRPr lang="cs-CZ" sz="1900" dirty="0"/>
          </a:p>
        </p:txBody>
      </p:sp>
      <p:sp>
        <p:nvSpPr>
          <p:cNvPr id="8" name="Obdélník 7"/>
          <p:cNvSpPr/>
          <p:nvPr/>
        </p:nvSpPr>
        <p:spPr>
          <a:xfrm>
            <a:off x="971600" y="5589240"/>
            <a:ext cx="76683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Provedl  první úspěšná očkování (proti vzteklině) – roku 1885 poprvé zachránil před jistou smrtí člověka, později stejným způsobem vyléčil na 350 lid</a:t>
            </a:r>
            <a:r>
              <a:rPr lang="cs-CZ" dirty="0" smtClean="0"/>
              <a:t>í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956376" y="332656"/>
            <a:ext cx="794192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1862</a:t>
            </a:r>
          </a:p>
        </p:txBody>
      </p:sp>
      <p:sp>
        <p:nvSpPr>
          <p:cNvPr id="10" name="Obdélník 9"/>
          <p:cNvSpPr/>
          <p:nvPr/>
        </p:nvSpPr>
        <p:spPr>
          <a:xfrm>
            <a:off x="971600" y="33265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nsolas" pitchFamily="49" charset="0"/>
              </a:rPr>
              <a:t>Louis Pasteur </a:t>
            </a:r>
            <a:br>
              <a:rPr lang="cs-CZ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nsolas" pitchFamily="49" charset="0"/>
              </a:rPr>
            </a:br>
            <a:r>
              <a:rPr lang="cs-CZ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nsolas" pitchFamily="49" charset="0"/>
              </a:rPr>
              <a:t>1822 - 1895</a:t>
            </a:r>
            <a:endParaRPr lang="cs-CZ" sz="4000" dirty="0">
              <a:solidFill>
                <a:schemeClr val="accent4">
                  <a:lumMod val="20000"/>
                  <a:lumOff val="80000"/>
                </a:schemeClr>
              </a:solidFill>
              <a:latin typeface="Consolas" pitchFamily="49" charset="0"/>
            </a:endParaRPr>
          </a:p>
        </p:txBody>
      </p:sp>
      <p:sp>
        <p:nvSpPr>
          <p:cNvPr id="11" name="Zástupný symbol pro datum 9"/>
          <p:cNvSpPr txBox="1">
            <a:spLocks/>
          </p:cNvSpPr>
          <p:nvPr/>
        </p:nvSpPr>
        <p:spPr>
          <a:xfrm>
            <a:off x="8244408" y="6309320"/>
            <a:ext cx="7592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E0DD4-615B-489E-894D-F8E9CBDA6BB1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21:50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1700808"/>
            <a:ext cx="3456384" cy="3096344"/>
          </a:xfrm>
        </p:spPr>
        <p:txBody>
          <a:bodyPr/>
          <a:lstStyle/>
          <a:p>
            <a:pPr algn="ctr"/>
            <a:r>
              <a:rPr lang="cs-CZ" dirty="0" smtClean="0"/>
              <a:t>Varný atmosférický sterilizátor 1941</a:t>
            </a:r>
            <a:endParaRPr lang="cs-CZ" dirty="0"/>
          </a:p>
        </p:txBody>
      </p:sp>
      <p:pic>
        <p:nvPicPr>
          <p:cNvPr id="6" name="Obrázek 5" descr="19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36602"/>
            <a:ext cx="3168352" cy="6184796"/>
          </a:xfrm>
          <a:prstGeom prst="rect">
            <a:avLst/>
          </a:prstGeom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244408" y="6381328"/>
            <a:ext cx="759296" cy="365125"/>
          </a:xfrm>
        </p:spPr>
        <p:txBody>
          <a:bodyPr/>
          <a:lstStyle/>
          <a:p>
            <a:fld id="{DC07A3B9-04DD-48F7-88DC-1AB1657E4461}" type="datetime10">
              <a:rPr lang="cs-CZ" smtClean="0"/>
              <a:pPr/>
              <a:t>21:49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KRB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404664"/>
            <a:ext cx="3110139" cy="249058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067944" y="3284984"/>
            <a:ext cx="46440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Říkalo se mu tlakový vařič </a:t>
            </a:r>
            <a:r>
              <a:rPr lang="cs-CZ" sz="2000" dirty="0" smtClean="0">
                <a:solidFill>
                  <a:schemeClr val="tx2">
                    <a:lumMod val="90000"/>
                  </a:schemeClr>
                </a:solidFill>
              </a:rPr>
              <a:t>tzv. KRB</a:t>
            </a:r>
            <a:r>
              <a:rPr lang="cs-CZ" sz="2000" dirty="0" smtClean="0"/>
              <a:t>, uvnitř bylo síto, destilovaná voda, obsah se vytahoval 2 speciálními háky. </a:t>
            </a:r>
          </a:p>
          <a:p>
            <a:endParaRPr lang="cs-CZ" sz="2000" dirty="0" smtClean="0"/>
          </a:p>
          <a:p>
            <a:r>
              <a:rPr lang="cs-CZ" sz="2000" dirty="0" smtClean="0"/>
              <a:t>Pak se to mokré dávalo na sterilní roušku nebo se to neslo (někdy ještě kapající) na sál. </a:t>
            </a:r>
          </a:p>
          <a:p>
            <a:endParaRPr lang="cs-CZ" sz="2000" dirty="0" smtClean="0"/>
          </a:p>
          <a:p>
            <a:r>
              <a:rPr lang="cs-CZ" sz="2000" dirty="0" smtClean="0"/>
              <a:t>Krby se někde používaly na </a:t>
            </a:r>
            <a:r>
              <a:rPr lang="cs-CZ" sz="2000" dirty="0" err="1" smtClean="0"/>
              <a:t>přísálové</a:t>
            </a:r>
            <a:r>
              <a:rPr lang="cs-CZ" sz="2000" dirty="0" smtClean="0"/>
              <a:t> sterilizaci ještě v letech 1990.</a:t>
            </a:r>
          </a:p>
        </p:txBody>
      </p:sp>
      <p:pic>
        <p:nvPicPr>
          <p:cNvPr id="7" name="Obrázek 6" descr="Výsledek obrázku pro tlakový vařič chirana">
            <a:hlinkClick r:id="rId3" tgtFrame="&quot;_blank&quot;"/>
          </p:cNvPr>
          <p:cNvPicPr/>
          <p:nvPr/>
        </p:nvPicPr>
        <p:blipFill>
          <a:blip r:embed="rId4" cstate="print"/>
          <a:srcRect t="16845" r="5660" b="21392"/>
          <a:stretch>
            <a:fillRect/>
          </a:stretch>
        </p:blipFill>
        <p:spPr bwMode="auto">
          <a:xfrm>
            <a:off x="683568" y="5805264"/>
            <a:ext cx="26642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KRB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32656"/>
            <a:ext cx="3787981" cy="5184576"/>
          </a:xfrm>
          <a:prstGeom prst="rect">
            <a:avLst/>
          </a:prstGeom>
        </p:spPr>
      </p:pic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8312696" y="6381328"/>
            <a:ext cx="831304" cy="365125"/>
          </a:xfrm>
        </p:spPr>
        <p:txBody>
          <a:bodyPr/>
          <a:lstStyle/>
          <a:p>
            <a:fld id="{26C27AAA-45E4-4362-BB0A-EAFCF6FC1D0B}" type="datetime10">
              <a:rPr lang="cs-CZ" smtClean="0"/>
              <a:pPr/>
              <a:t>21:49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844824"/>
            <a:ext cx="8132440" cy="3995936"/>
          </a:xfrm>
        </p:spPr>
        <p:txBody>
          <a:bodyPr>
            <a:noAutofit/>
          </a:bodyPr>
          <a:lstStyle/>
          <a:p>
            <a:r>
              <a:rPr lang="cs-CZ" sz="2400" dirty="0" smtClean="0"/>
              <a:t>Originální  „</a:t>
            </a:r>
            <a:r>
              <a:rPr lang="cs-CZ" sz="2400" dirty="0" err="1" smtClean="0"/>
              <a:t>flash</a:t>
            </a:r>
            <a:r>
              <a:rPr lang="cs-CZ" sz="2400" dirty="0" smtClean="0"/>
              <a:t> sterilizace“</a:t>
            </a:r>
          </a:p>
          <a:p>
            <a:endParaRPr lang="cs-CZ" sz="2400" dirty="0" smtClean="0"/>
          </a:p>
          <a:p>
            <a:pPr lvl="1"/>
            <a:r>
              <a:rPr lang="cs-CZ" sz="2000" dirty="0" smtClean="0"/>
              <a:t>Když spadl nástroj při operaci a nebyl jiný náhradní sterilní , tak zřízenec vzal lavor, který tam pro takové případy byl již k dispozici a nalil  do něho  trochu alkoholu 70 % . Nástroj nemusel být úplně potopený. </a:t>
            </a:r>
          </a:p>
          <a:p>
            <a:pPr lvl="1"/>
            <a:endParaRPr lang="cs-CZ" sz="1200" dirty="0" smtClean="0"/>
          </a:p>
          <a:p>
            <a:pPr lvl="1"/>
            <a:r>
              <a:rPr lang="cs-CZ" sz="2000" dirty="0" smtClean="0"/>
              <a:t>Alkohol se zapálil a sterilními podávkami se z hořícího alkoholu vyndal ještě hořící nástroj. Když dohořel, tak se opláchl fyziologickým roztokem a pokračovalo se v operaci </a:t>
            </a:r>
          </a:p>
          <a:p>
            <a:pPr lvl="1"/>
            <a:endParaRPr lang="cs-CZ" sz="1200" dirty="0" smtClean="0"/>
          </a:p>
          <a:p>
            <a:pPr lvl="1"/>
            <a:r>
              <a:rPr lang="cs-CZ" sz="2000" dirty="0" smtClean="0"/>
              <a:t>V té době bylo nástrojů málo, navíc někteří operatéři byli zvyklí na ty„své“ a nechtěli jiné. Některé nástroje se vyráběli „na koleně“  např. v ZVVZ Milevsko.) </a:t>
            </a:r>
          </a:p>
        </p:txBody>
      </p:sp>
      <p:sp>
        <p:nvSpPr>
          <p:cNvPr id="4" name="Zástupný symbol pro datum 9"/>
          <p:cNvSpPr txBox="1">
            <a:spLocks/>
          </p:cNvSpPr>
          <p:nvPr/>
        </p:nvSpPr>
        <p:spPr>
          <a:xfrm>
            <a:off x="8172400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27AAA-45E4-4362-BB0A-EAFCF6FC1D0B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72400" cy="914400"/>
          </a:xfrm>
        </p:spPr>
        <p:txBody>
          <a:bodyPr/>
          <a:lstStyle/>
          <a:p>
            <a:r>
              <a:rPr lang="cs-CZ" sz="3200" dirty="0" smtClean="0"/>
              <a:t>Poválečná léta v 	Československu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1800" dirty="0" smtClean="0"/>
              <a:t>(vzpomínky instrumentářky </a:t>
            </a:r>
            <a:br>
              <a:rPr lang="cs-CZ" sz="1800" dirty="0" smtClean="0"/>
            </a:br>
            <a:r>
              <a:rPr lang="cs-CZ" sz="1800" dirty="0" smtClean="0"/>
              <a:t>na ortopedickém operačním sále ÚVN ve </a:t>
            </a:r>
            <a:r>
              <a:rPr lang="cs-CZ" sz="1800" dirty="0" err="1" smtClean="0"/>
              <a:t>Střešovicích</a:t>
            </a:r>
            <a:r>
              <a:rPr lang="cs-CZ" sz="1800" dirty="0" smtClean="0"/>
              <a:t>)</a:t>
            </a:r>
            <a:endParaRPr lang="cs-CZ" sz="3600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Výsledek obrázku pro injekční stříkačky reco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Výsledek obrázku pro injekční stříkačky record"/>
          <p:cNvPicPr>
            <a:picLocks noChangeAspect="1" noChangeArrowheads="1"/>
          </p:cNvPicPr>
          <p:nvPr/>
        </p:nvPicPr>
        <p:blipFill>
          <a:blip r:embed="rId2" cstate="print"/>
          <a:srcRect t="8566" b="7911"/>
          <a:stretch>
            <a:fillRect/>
          </a:stretch>
        </p:blipFill>
        <p:spPr bwMode="auto">
          <a:xfrm>
            <a:off x="5364088" y="2060848"/>
            <a:ext cx="3024336" cy="1897198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914400" y="512064"/>
            <a:ext cx="7978080" cy="914400"/>
          </a:xfrm>
        </p:spPr>
        <p:txBody>
          <a:bodyPr/>
          <a:lstStyle/>
          <a:p>
            <a:r>
              <a:rPr lang="cs-CZ" sz="3200" dirty="0" smtClean="0"/>
              <a:t>Sterilizace varem</a:t>
            </a:r>
            <a:br>
              <a:rPr lang="cs-CZ" sz="3200" dirty="0" smtClean="0"/>
            </a:br>
            <a:r>
              <a:rPr lang="cs-CZ" sz="2400" dirty="0" smtClean="0"/>
              <a:t>injekčních stříkaček, jehel, skalpelů, pinzet ...</a:t>
            </a:r>
            <a:endParaRPr lang="cs-CZ" sz="3200" dirty="0"/>
          </a:p>
        </p:txBody>
      </p:sp>
      <p:pic>
        <p:nvPicPr>
          <p:cNvPr id="6146" name="Picture 2" descr="Výsledek obrázku pro syringe hist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204864"/>
            <a:ext cx="4343400" cy="3362326"/>
          </a:xfrm>
          <a:prstGeom prst="rect">
            <a:avLst/>
          </a:prstGeom>
          <a:noFill/>
        </p:spPr>
      </p:pic>
      <p:pic>
        <p:nvPicPr>
          <p:cNvPr id="6148" name="Picture 4" descr="Výsledek obrázku pro syringe history"/>
          <p:cNvPicPr>
            <a:picLocks noChangeAspect="1" noChangeArrowheads="1"/>
          </p:cNvPicPr>
          <p:nvPr/>
        </p:nvPicPr>
        <p:blipFill>
          <a:blip r:embed="rId4" cstate="print"/>
          <a:srcRect l="6706" t="18515" r="7041" b="13373"/>
          <a:stretch>
            <a:fillRect/>
          </a:stretch>
        </p:blipFill>
        <p:spPr bwMode="auto">
          <a:xfrm>
            <a:off x="5364088" y="4509120"/>
            <a:ext cx="2952328" cy="1747296"/>
          </a:xfrm>
          <a:prstGeom prst="rect">
            <a:avLst/>
          </a:prstGeom>
          <a:noFill/>
        </p:spPr>
      </p:pic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8244408" y="6381328"/>
            <a:ext cx="759296" cy="365125"/>
          </a:xfrm>
        </p:spPr>
        <p:txBody>
          <a:bodyPr/>
          <a:lstStyle/>
          <a:p>
            <a:fld id="{9C5EC683-BCC9-411D-8D43-FD33E71993CB}" type="datetime10">
              <a:rPr lang="cs-CZ" smtClean="0"/>
              <a:pPr/>
              <a:t>21:49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pavel\Desktop\Sterilizace\P1012263.JPG"/>
          <p:cNvPicPr>
            <a:picLocks noChangeAspect="1" noChangeArrowheads="1"/>
          </p:cNvPicPr>
          <p:nvPr/>
        </p:nvPicPr>
        <p:blipFill>
          <a:blip r:embed="rId2" cstate="print"/>
          <a:srcRect l="13596" t="17412" r="24372" b="24546"/>
          <a:stretch>
            <a:fillRect/>
          </a:stretch>
        </p:blipFill>
        <p:spPr bwMode="auto">
          <a:xfrm>
            <a:off x="323528" y="542364"/>
            <a:ext cx="3600400" cy="2526596"/>
          </a:xfrm>
          <a:prstGeom prst="rect">
            <a:avLst/>
          </a:prstGeom>
          <a:noFill/>
        </p:spPr>
      </p:pic>
      <p:pic>
        <p:nvPicPr>
          <p:cNvPr id="5122" name="Picture 2" descr="Výsledek obrázku pro doza na sterilní nástroje"/>
          <p:cNvPicPr>
            <a:picLocks noChangeAspect="1" noChangeArrowheads="1"/>
          </p:cNvPicPr>
          <p:nvPr/>
        </p:nvPicPr>
        <p:blipFill>
          <a:blip r:embed="rId3" cstate="print"/>
          <a:srcRect t="21575" r="2904" b="27026"/>
          <a:stretch>
            <a:fillRect/>
          </a:stretch>
        </p:blipFill>
        <p:spPr bwMode="auto">
          <a:xfrm>
            <a:off x="1547664" y="3429000"/>
            <a:ext cx="3811479" cy="1512168"/>
          </a:xfrm>
          <a:prstGeom prst="rect">
            <a:avLst/>
          </a:prstGeom>
          <a:noFill/>
        </p:spPr>
      </p:pic>
      <p:pic>
        <p:nvPicPr>
          <p:cNvPr id="43012" name="Picture 4" descr="C:\Users\pavel\Desktop\Sterilizace\s-l225.jpg"/>
          <p:cNvPicPr>
            <a:picLocks noChangeAspect="1" noChangeArrowheads="1"/>
          </p:cNvPicPr>
          <p:nvPr/>
        </p:nvPicPr>
        <p:blipFill>
          <a:blip r:embed="rId4" cstate="print"/>
          <a:srcRect l="12271" t="8257" r="11036" b="9173"/>
          <a:stretch>
            <a:fillRect/>
          </a:stretch>
        </p:blipFill>
        <p:spPr bwMode="auto">
          <a:xfrm>
            <a:off x="611560" y="4365104"/>
            <a:ext cx="2700300" cy="2160240"/>
          </a:xfrm>
          <a:prstGeom prst="rect">
            <a:avLst/>
          </a:prstGeom>
          <a:noFill/>
        </p:spPr>
      </p:pic>
      <p:pic>
        <p:nvPicPr>
          <p:cNvPr id="5123" name="Picture 3" descr="C:\Users\pavel\Desktop\Sterilizace\27a83959-8793-4144-87e7-b3ebebf37826.jpg"/>
          <p:cNvPicPr>
            <a:picLocks noChangeAspect="1" noChangeArrowheads="1"/>
          </p:cNvPicPr>
          <p:nvPr/>
        </p:nvPicPr>
        <p:blipFill>
          <a:blip r:embed="rId5" cstate="print"/>
          <a:srcRect l="4350" t="16386" r="4000" b="23135"/>
          <a:stretch>
            <a:fillRect/>
          </a:stretch>
        </p:blipFill>
        <p:spPr bwMode="auto">
          <a:xfrm>
            <a:off x="5148064" y="4581128"/>
            <a:ext cx="3491880" cy="1728192"/>
          </a:xfrm>
          <a:prstGeom prst="rect">
            <a:avLst/>
          </a:prstGeom>
          <a:noFill/>
        </p:spPr>
      </p:pic>
      <p:pic>
        <p:nvPicPr>
          <p:cNvPr id="5125" name="Picture 5" descr="C:\Users\pavel\Desktop\Sterilizace\s-l1600.jpg"/>
          <p:cNvPicPr>
            <a:picLocks noChangeAspect="1" noChangeArrowheads="1"/>
          </p:cNvPicPr>
          <p:nvPr/>
        </p:nvPicPr>
        <p:blipFill>
          <a:blip r:embed="rId6" cstate="print"/>
          <a:srcRect l="5469" t="4861" r="5212" b="27086"/>
          <a:stretch>
            <a:fillRect/>
          </a:stretch>
        </p:blipFill>
        <p:spPr bwMode="auto">
          <a:xfrm>
            <a:off x="4139952" y="404664"/>
            <a:ext cx="3528392" cy="2016224"/>
          </a:xfrm>
          <a:prstGeom prst="rect">
            <a:avLst/>
          </a:prstGeom>
          <a:noFill/>
        </p:spPr>
      </p:pic>
      <p:pic>
        <p:nvPicPr>
          <p:cNvPr id="5124" name="Picture 4" descr="C:\Users\pavel\Desktop\Sterilizace\s-l1600 b.jpg"/>
          <p:cNvPicPr>
            <a:picLocks noChangeAspect="1" noChangeArrowheads="1"/>
          </p:cNvPicPr>
          <p:nvPr/>
        </p:nvPicPr>
        <p:blipFill>
          <a:blip r:embed="rId7" cstate="print"/>
          <a:srcRect l="10570" t="11275" r="11210"/>
          <a:stretch>
            <a:fillRect/>
          </a:stretch>
        </p:blipFill>
        <p:spPr bwMode="auto">
          <a:xfrm>
            <a:off x="6156176" y="1988840"/>
            <a:ext cx="2664296" cy="2266603"/>
          </a:xfrm>
          <a:prstGeom prst="rect">
            <a:avLst/>
          </a:prstGeom>
          <a:noFill/>
        </p:spPr>
      </p:pic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8244408" y="6381328"/>
            <a:ext cx="759296" cy="365125"/>
          </a:xfrm>
        </p:spPr>
        <p:txBody>
          <a:bodyPr/>
          <a:lstStyle/>
          <a:p>
            <a:fld id="{907D38AB-CBB7-40FA-B127-CC2D05D69D19}" type="datetime10">
              <a:rPr lang="cs-CZ" smtClean="0"/>
              <a:pPr/>
              <a:t>21:49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/>
          <a:p>
            <a:pPr algn="ctr"/>
            <a:r>
              <a:rPr lang="cs-CZ" dirty="0" smtClean="0"/>
              <a:t>  Přelom rok 1972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Používání vařičů (</a:t>
            </a:r>
            <a:r>
              <a:rPr lang="cs-CZ" dirty="0" err="1" smtClean="0"/>
              <a:t>atmosferických</a:t>
            </a:r>
            <a:r>
              <a:rPr lang="cs-CZ" dirty="0" smtClean="0"/>
              <a:t>) bylo označeno za nepřípustné (viz Metodický návod MZ z roku 1972). 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Ordinace se začaly vybavovat většinou horkovzdušným sterilizátorem.</a:t>
            </a:r>
          </a:p>
          <a:p>
            <a:endParaRPr lang="cs-CZ" dirty="0" smtClean="0"/>
          </a:p>
          <a:p>
            <a:r>
              <a:rPr lang="cs-CZ" dirty="0" smtClean="0"/>
              <a:t>Na sálech přetrvávaly tlakové vařiče „KRB“.</a:t>
            </a:r>
            <a:endParaRPr lang="cs-CZ" dirty="0"/>
          </a:p>
        </p:txBody>
      </p:sp>
      <p:sp>
        <p:nvSpPr>
          <p:cNvPr id="4" name="Zástupný symbol pro datum 9"/>
          <p:cNvSpPr txBox="1">
            <a:spLocks/>
          </p:cNvSpPr>
          <p:nvPr/>
        </p:nvSpPr>
        <p:spPr>
          <a:xfrm>
            <a:off x="8172400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27AAA-45E4-4362-BB0A-EAFCF6FC1D0B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404664"/>
            <a:ext cx="7772400" cy="6012160"/>
          </a:xfrm>
        </p:spPr>
        <p:txBody>
          <a:bodyPr/>
          <a:lstStyle/>
          <a:p>
            <a:r>
              <a:rPr lang="cs-CZ" dirty="0" smtClean="0"/>
              <a:t>Začaly se používat celoskleněné stříkačky a kovové  jehly.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Horkovzdušné sterilizátory ničily stříkačky typu kov-sklo</a:t>
            </a:r>
          </a:p>
          <a:p>
            <a:pPr lvl="1"/>
            <a:endParaRPr lang="cs-CZ" sz="1400" dirty="0" smtClean="0"/>
          </a:p>
          <a:p>
            <a:r>
              <a:rPr lang="cs-CZ" dirty="0" smtClean="0"/>
              <a:t>Cca od roku 1975 jednorázové </a:t>
            </a:r>
            <a:r>
              <a:rPr lang="cs-CZ" dirty="0" err="1" smtClean="0"/>
              <a:t>inj</a:t>
            </a:r>
            <a:r>
              <a:rPr lang="cs-CZ" dirty="0" smtClean="0"/>
              <a:t>. stříkačky a jehly.</a:t>
            </a:r>
          </a:p>
          <a:p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44034" name="Picture 2" descr="C:\Users\pavel\Desktop\Sterilizace\img_1002250_1--www_1000.jpg"/>
          <p:cNvPicPr>
            <a:picLocks noChangeAspect="1" noChangeArrowheads="1"/>
          </p:cNvPicPr>
          <p:nvPr/>
        </p:nvPicPr>
        <p:blipFill>
          <a:blip r:embed="rId2" cstate="print"/>
          <a:srcRect t="30600" b="32806"/>
          <a:stretch>
            <a:fillRect/>
          </a:stretch>
        </p:blipFill>
        <p:spPr bwMode="auto">
          <a:xfrm>
            <a:off x="4788024" y="1484784"/>
            <a:ext cx="3528392" cy="1291165"/>
          </a:xfrm>
          <a:prstGeom prst="rect">
            <a:avLst/>
          </a:prstGeom>
          <a:noFill/>
        </p:spPr>
      </p:pic>
      <p:pic>
        <p:nvPicPr>
          <p:cNvPr id="4" name="Picture 2" descr="C:\Users\pavel\Desktop\Sterilizace\XpEBoAH.jpg"/>
          <p:cNvPicPr>
            <a:picLocks noChangeAspect="1" noChangeArrowheads="1"/>
          </p:cNvPicPr>
          <p:nvPr/>
        </p:nvPicPr>
        <p:blipFill>
          <a:blip r:embed="rId3" cstate="print"/>
          <a:srcRect t="24526" b="39800"/>
          <a:stretch>
            <a:fillRect/>
          </a:stretch>
        </p:blipFill>
        <p:spPr bwMode="auto">
          <a:xfrm>
            <a:off x="4788024" y="2852936"/>
            <a:ext cx="3528392" cy="944956"/>
          </a:xfrm>
          <a:prstGeom prst="rect">
            <a:avLst/>
          </a:prstGeom>
          <a:noFill/>
        </p:spPr>
      </p:pic>
      <p:sp>
        <p:nvSpPr>
          <p:cNvPr id="5" name="Zástupný symbol pro datum 9"/>
          <p:cNvSpPr txBox="1">
            <a:spLocks/>
          </p:cNvSpPr>
          <p:nvPr/>
        </p:nvSpPr>
        <p:spPr>
          <a:xfrm>
            <a:off x="8244408" y="6381328"/>
            <a:ext cx="7592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27AAA-45E4-4362-BB0A-EAFCF6FC1D0B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Skleněná injekční stříkačka s jehlami - 5 ml | Aukr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84783"/>
            <a:ext cx="3240360" cy="243027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99592" y="404664"/>
            <a:ext cx="7772400" cy="6012160"/>
          </a:xfrm>
        </p:spPr>
        <p:txBody>
          <a:bodyPr>
            <a:normAutofit/>
          </a:bodyPr>
          <a:lstStyle/>
          <a:p>
            <a:r>
              <a:rPr lang="cs-CZ" dirty="0" smtClean="0"/>
              <a:t>1975 - první centrální sterilizace v Československu</a:t>
            </a:r>
          </a:p>
          <a:p>
            <a:pPr lvl="1"/>
            <a:r>
              <a:rPr lang="cs-CZ" dirty="0" smtClean="0"/>
              <a:t>nová nemocnice v Mostě – výkladní skříň socialistického zdravotnictví</a:t>
            </a:r>
          </a:p>
          <a:p>
            <a:endParaRPr lang="cs-CZ" dirty="0" smtClean="0"/>
          </a:p>
          <a:p>
            <a:r>
              <a:rPr lang="cs-CZ" dirty="0" smtClean="0"/>
              <a:t>1975 - 1980 – rozvoj balení do </a:t>
            </a:r>
            <a:r>
              <a:rPr lang="cs-CZ" dirty="0" err="1" smtClean="0"/>
              <a:t>Lukasteriku</a:t>
            </a:r>
            <a:r>
              <a:rPr lang="cs-CZ" dirty="0" smtClean="0"/>
              <a:t> /sáčky, archy/</a:t>
            </a:r>
          </a:p>
          <a:p>
            <a:pPr lvl="1"/>
            <a:r>
              <a:rPr lang="cs-CZ" dirty="0" err="1" smtClean="0"/>
              <a:t>materíálů</a:t>
            </a:r>
            <a:r>
              <a:rPr lang="cs-CZ" dirty="0" smtClean="0"/>
              <a:t>, textilu, „napichování“</a:t>
            </a:r>
          </a:p>
          <a:p>
            <a:endParaRPr lang="cs-CZ" dirty="0" smtClean="0"/>
          </a:p>
          <a:p>
            <a:r>
              <a:rPr lang="cs-CZ" dirty="0" smtClean="0"/>
              <a:t>1980 – využívání sterilizace etylenoxidem</a:t>
            </a:r>
          </a:p>
          <a:p>
            <a:pPr lvl="1"/>
            <a:r>
              <a:rPr lang="cs-CZ" dirty="0" smtClean="0"/>
              <a:t>vzhledem k stále častější </a:t>
            </a:r>
            <a:r>
              <a:rPr lang="cs-CZ" dirty="0" err="1" smtClean="0">
                <a:solidFill>
                  <a:srgbClr val="FF0000"/>
                </a:solidFill>
              </a:rPr>
              <a:t>resterilizaci</a:t>
            </a:r>
            <a:r>
              <a:rPr lang="cs-CZ" dirty="0" smtClean="0"/>
              <a:t> termolabilních materiálů a nástrojů</a:t>
            </a:r>
            <a:endParaRPr lang="cs-CZ" dirty="0"/>
          </a:p>
        </p:txBody>
      </p:sp>
      <p:sp>
        <p:nvSpPr>
          <p:cNvPr id="3" name="Zástupný symbol pro datum 9"/>
          <p:cNvSpPr txBox="1">
            <a:spLocks/>
          </p:cNvSpPr>
          <p:nvPr/>
        </p:nvSpPr>
        <p:spPr>
          <a:xfrm>
            <a:off x="8172400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27AAA-45E4-4362-BB0A-EAFCF6FC1D0B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1143000"/>
            <a:ext cx="7772400" cy="4572000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1986 – rozvoj využívání formaldehydové sterilizace </a:t>
            </a:r>
          </a:p>
          <a:p>
            <a:pPr lvl="1"/>
            <a:r>
              <a:rPr lang="cs-CZ" dirty="0" smtClean="0"/>
              <a:t>Pro nástroje s termolabilními součástkami, optikou, elektronikou apod.</a:t>
            </a:r>
          </a:p>
          <a:p>
            <a:endParaRPr lang="cs-CZ" dirty="0" smtClean="0"/>
          </a:p>
          <a:p>
            <a:r>
              <a:rPr lang="cs-CZ" dirty="0" smtClean="0"/>
              <a:t>1993 - </a:t>
            </a:r>
            <a:r>
              <a:rPr lang="cs-CZ" dirty="0" err="1" smtClean="0"/>
              <a:t>Sterrad</a:t>
            </a:r>
            <a:r>
              <a:rPr lang="cs-CZ" dirty="0" smtClean="0"/>
              <a:t> sterilizátor, plazmový sterilizační systém.</a:t>
            </a:r>
            <a:endParaRPr lang="cs-CZ" dirty="0"/>
          </a:p>
        </p:txBody>
      </p:sp>
      <p:sp>
        <p:nvSpPr>
          <p:cNvPr id="4" name="Zástupný symbol pro datum 9"/>
          <p:cNvSpPr txBox="1">
            <a:spLocks/>
          </p:cNvSpPr>
          <p:nvPr/>
        </p:nvSpPr>
        <p:spPr>
          <a:xfrm>
            <a:off x="8172400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27AAA-45E4-4362-BB0A-EAFCF6FC1D0B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123728" y="548680"/>
            <a:ext cx="5250155" cy="6463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3600" dirty="0" smtClean="0">
                <a:latin typeface="+mj-lt"/>
              </a:rPr>
              <a:t>Děkuji za pozornost.</a:t>
            </a:r>
          </a:p>
        </p:txBody>
      </p:sp>
      <p:pic>
        <p:nvPicPr>
          <p:cNvPr id="3074" name="Picture 2" descr="C:\Users\pavel\Documents\SNEH grafika\Definitivní varianta\SNEH_LOGO\SNEH_LOGO\SNEH_logo_sTEX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340768"/>
            <a:ext cx="5760640" cy="251695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491880" y="4005064"/>
            <a:ext cx="2160240" cy="523220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www.</a:t>
            </a:r>
            <a:r>
              <a:rPr lang="cs-CZ" sz="2800" dirty="0" err="1" smtClean="0"/>
              <a:t>sneh.cz</a:t>
            </a:r>
            <a:endParaRPr lang="cs-CZ" sz="2800" dirty="0" smtClean="0"/>
          </a:p>
        </p:txBody>
      </p:sp>
      <p:sp>
        <p:nvSpPr>
          <p:cNvPr id="7" name="Zástupný symbol pro datum 9"/>
          <p:cNvSpPr txBox="1">
            <a:spLocks/>
          </p:cNvSpPr>
          <p:nvPr/>
        </p:nvSpPr>
        <p:spPr>
          <a:xfrm>
            <a:off x="8172400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27AAA-45E4-4362-BB0A-EAFCF6FC1D0B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21:49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55576" y="4653136"/>
            <a:ext cx="7848872" cy="1631216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square" rtlCol="0">
            <a:spAutoFit/>
          </a:bodyPr>
          <a:lstStyle/>
          <a:p>
            <a:r>
              <a:rPr lang="cs-CZ" sz="25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Čestné prohlášení: </a:t>
            </a:r>
          </a:p>
          <a:p>
            <a:pPr algn="ctr"/>
            <a:r>
              <a:rPr lang="cs-CZ" sz="25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„Tuto prezentaci nevytvořila AI,</a:t>
            </a:r>
          </a:p>
          <a:p>
            <a:pPr algn="ctr"/>
            <a:r>
              <a:rPr lang="cs-CZ" sz="25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vše co nepamatuji jsem od někoho opsal a</a:t>
            </a:r>
          </a:p>
          <a:p>
            <a:pPr algn="ctr"/>
            <a:r>
              <a:rPr lang="cs-CZ" sz="25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obrázky použil bez souhlasu autorů.“</a:t>
            </a:r>
          </a:p>
        </p:txBody>
      </p:sp>
    </p:spTree>
  </p:cSld>
  <p:clrMapOvr>
    <a:masterClrMapping/>
  </p:clrMapOvr>
  <p:transition spd="med" advClick="0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Joseph</a:t>
            </a:r>
            <a:r>
              <a:rPr lang="cs-CZ" dirty="0" smtClean="0"/>
              <a:t> </a:t>
            </a:r>
            <a:r>
              <a:rPr lang="cs-CZ" dirty="0" err="1" smtClean="0"/>
              <a:t>Lister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1827 - 1921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779912" y="2276872"/>
            <a:ext cx="48965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Anglický lékař, v roce 1867 snížil úmrtnost svých pacientů pomocí spreje s </a:t>
            </a:r>
            <a:r>
              <a:rPr lang="cs-CZ" sz="2800" dirty="0" err="1" smtClean="0"/>
              <a:t>karbolickým</a:t>
            </a:r>
            <a:r>
              <a:rPr lang="cs-CZ" sz="2800" dirty="0" smtClean="0"/>
              <a:t> roztokem, který používal v ráně, na předmětech v kontaktu s ranou a na rukou, včetně rozprašování do </a:t>
            </a:r>
            <a:r>
              <a:rPr lang="cs-CZ" sz="2800" dirty="0" err="1" smtClean="0"/>
              <a:t>ovduší</a:t>
            </a:r>
            <a:r>
              <a:rPr lang="cs-CZ" sz="2800" dirty="0" smtClean="0"/>
              <a:t>. </a:t>
            </a:r>
            <a:endParaRPr lang="cs-CZ" sz="2800" dirty="0"/>
          </a:p>
        </p:txBody>
      </p:sp>
      <p:sp>
        <p:nvSpPr>
          <p:cNvPr id="17410" name="AutoShape 2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412" name="Picture 4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0"/>
            <a:ext cx="2143125" cy="2886076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8020392" y="294436"/>
            <a:ext cx="764055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1867</a:t>
            </a:r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8244408" y="6381328"/>
            <a:ext cx="759296" cy="365125"/>
          </a:xfrm>
        </p:spPr>
        <p:txBody>
          <a:bodyPr/>
          <a:lstStyle/>
          <a:p>
            <a:fld id="{A00E0DD4-615B-489E-894D-F8E9CBDA6BB1}" type="datetime10">
              <a:rPr lang="cs-CZ" smtClean="0"/>
              <a:pPr/>
              <a:t>21:50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71600" y="404664"/>
            <a:ext cx="7772400" cy="914400"/>
          </a:xfrm>
        </p:spPr>
        <p:txBody>
          <a:bodyPr/>
          <a:lstStyle/>
          <a:p>
            <a:r>
              <a:rPr lang="cs-CZ" dirty="0" err="1" smtClean="0"/>
              <a:t>Listerův</a:t>
            </a:r>
            <a:r>
              <a:rPr lang="cs-CZ" dirty="0" smtClean="0"/>
              <a:t> antiseptický rozprašovač </a:t>
            </a:r>
            <a:endParaRPr lang="cs-CZ" dirty="0"/>
          </a:p>
        </p:txBody>
      </p:sp>
      <p:pic>
        <p:nvPicPr>
          <p:cNvPr id="22530" name="Picture 2" descr="https://i2.wp.com/brnskll.com/wp-content/uploads/2010/03/spray.jpg?ssl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78194"/>
            <a:ext cx="2692170" cy="4071086"/>
          </a:xfrm>
          <a:prstGeom prst="rect">
            <a:avLst/>
          </a:prstGeom>
          <a:noFill/>
        </p:spPr>
      </p:pic>
      <p:sp>
        <p:nvSpPr>
          <p:cNvPr id="17410" name="AutoShape 2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4283968" y="177281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i="1" dirty="0" smtClean="0"/>
              <a:t>Kyselina karbolová (</a:t>
            </a:r>
            <a:r>
              <a:rPr lang="cs-CZ" sz="2000" dirty="0" smtClean="0"/>
              <a:t>hydroxybenzen, </a:t>
            </a:r>
            <a:r>
              <a:rPr lang="cs-CZ" sz="2000" i="1" dirty="0" smtClean="0"/>
              <a:t>karbol</a:t>
            </a:r>
            <a:r>
              <a:rPr lang="cs-CZ" sz="2000" dirty="0" smtClean="0"/>
              <a:t>, </a:t>
            </a:r>
            <a:r>
              <a:rPr lang="cs-CZ" sz="2000" dirty="0" err="1" smtClean="0"/>
              <a:t>benzenol</a:t>
            </a:r>
            <a:r>
              <a:rPr lang="cs-CZ" sz="2000" dirty="0" smtClean="0"/>
              <a:t>, fenol)</a:t>
            </a: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28304"/>
            <a:ext cx="3600400" cy="265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4067944" y="5373216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 smtClean="0"/>
              <a:t>Listerův</a:t>
            </a:r>
            <a:r>
              <a:rPr lang="cs-CZ" sz="1400" dirty="0" smtClean="0"/>
              <a:t> rozprašovač kyseliny </a:t>
            </a:r>
            <a:r>
              <a:rPr lang="cs-CZ" sz="1400" dirty="0" err="1" smtClean="0"/>
              <a:t>karbolove</a:t>
            </a:r>
            <a:r>
              <a:rPr lang="cs-CZ" sz="1400" dirty="0" smtClean="0"/>
              <a:t> pro antisepsi v chirurgii, kolem 1880 (ze </a:t>
            </a:r>
            <a:r>
              <a:rPr lang="cs-CZ" sz="1400" dirty="0" err="1" smtClean="0"/>
              <a:t>sbirky</a:t>
            </a:r>
            <a:r>
              <a:rPr lang="cs-CZ" sz="1400" dirty="0" smtClean="0"/>
              <a:t> prof. MUDr. J. Zemana,</a:t>
            </a:r>
          </a:p>
          <a:p>
            <a:r>
              <a:rPr lang="cs-CZ" sz="1400" dirty="0" smtClean="0"/>
              <a:t>DrSc., přednosty Kliniky </a:t>
            </a:r>
            <a:r>
              <a:rPr lang="cs-CZ" sz="1400" dirty="0" err="1" smtClean="0"/>
              <a:t>dětskeho</a:t>
            </a:r>
            <a:r>
              <a:rPr lang="cs-CZ" sz="1400" dirty="0" smtClean="0"/>
              <a:t> a </a:t>
            </a:r>
            <a:r>
              <a:rPr lang="cs-CZ" sz="1400" dirty="0" err="1" smtClean="0"/>
              <a:t>dorostoveho</a:t>
            </a:r>
            <a:r>
              <a:rPr lang="cs-CZ" sz="1400" dirty="0" smtClean="0"/>
              <a:t> </a:t>
            </a:r>
            <a:r>
              <a:rPr lang="cs-CZ" sz="1400" dirty="0" err="1" smtClean="0"/>
              <a:t>lekařstvi</a:t>
            </a:r>
            <a:r>
              <a:rPr lang="cs-CZ" sz="1400" dirty="0" smtClean="0"/>
              <a:t> 1. LF UK a VFN)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020392" y="294436"/>
            <a:ext cx="764055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1867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>
          <a:xfrm>
            <a:off x="8316416" y="6381328"/>
            <a:ext cx="720080" cy="365125"/>
          </a:xfrm>
        </p:spPr>
        <p:txBody>
          <a:bodyPr/>
          <a:lstStyle/>
          <a:p>
            <a:fld id="{9965C0A9-F1FD-45E4-8D7F-3FFFA96C9F59}" type="datetime10">
              <a:rPr lang="cs-CZ" smtClean="0"/>
              <a:pPr/>
              <a:t>21:50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„Sterilizace nástrojů“</a:t>
            </a:r>
            <a:endParaRPr lang="cs-CZ" dirty="0"/>
          </a:p>
        </p:txBody>
      </p:sp>
      <p:pic>
        <p:nvPicPr>
          <p:cNvPr id="32770" name="Picture 2" descr="http://www.royalcollege.ca/rcsite/images/about/history/sterilizer-997037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3810000" cy="428625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076056" y="2996952"/>
            <a:ext cx="309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Dóza na nakládání nástrojů do </a:t>
            </a:r>
          </a:p>
          <a:p>
            <a:r>
              <a:rPr lang="cs-CZ" sz="2400" dirty="0" err="1" smtClean="0"/>
              <a:t>kys</a:t>
            </a:r>
            <a:r>
              <a:rPr lang="cs-CZ" sz="2400" dirty="0" smtClean="0"/>
              <a:t>. karbolové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020392" y="294436"/>
            <a:ext cx="764055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1867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8316416" y="6381328"/>
            <a:ext cx="827584" cy="365125"/>
          </a:xfrm>
        </p:spPr>
        <p:txBody>
          <a:bodyPr/>
          <a:lstStyle/>
          <a:p>
            <a:fld id="{E59AD256-009A-4C2A-B5EA-302BDCB833BA}" type="datetime10">
              <a:rPr lang="cs-CZ" smtClean="0"/>
              <a:pPr/>
              <a:t>21:50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Malá odbočka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24578" name="Picture 2" descr="Výsledek obrázku pro Dr. Joseph Lawre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1080120" cy="1664989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2123728" y="3212976"/>
            <a:ext cx="4824536" cy="230832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2060"/>
                </a:solidFill>
              </a:rPr>
              <a:t>Inspirováni </a:t>
            </a:r>
            <a:r>
              <a:rPr lang="cs-CZ" sz="2400" dirty="0" err="1" smtClean="0">
                <a:solidFill>
                  <a:srgbClr val="002060"/>
                </a:solidFill>
              </a:rPr>
              <a:t>Listerem</a:t>
            </a:r>
            <a:r>
              <a:rPr lang="cs-CZ" sz="2400" dirty="0" smtClean="0">
                <a:solidFill>
                  <a:srgbClr val="002060"/>
                </a:solidFill>
              </a:rPr>
              <a:t> vytváří ústní vodu, antiseptikum k použití při operacích a ranách v ústech. Na jeho počest ji nazývají LISTERINE.</a:t>
            </a:r>
          </a:p>
          <a:p>
            <a:pPr>
              <a:buFont typeface="Wingdings" pitchFamily="2" charset="2"/>
              <a:buChar char="v"/>
            </a:pP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na bázi 4 esenciálních olejů</a:t>
            </a:r>
          </a:p>
          <a:p>
            <a:endParaRPr lang="cs-CZ" sz="2400" dirty="0" smtClean="0">
              <a:solidFill>
                <a:srgbClr val="00206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100392" y="332656"/>
            <a:ext cx="770083" cy="461665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1879</a:t>
            </a:r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8172400" y="6381328"/>
            <a:ext cx="831304" cy="365125"/>
          </a:xfrm>
        </p:spPr>
        <p:txBody>
          <a:bodyPr/>
          <a:lstStyle/>
          <a:p>
            <a:fld id="{F7899EDB-F706-4202-9BB4-572690AA2FD2}" type="datetime10">
              <a:rPr lang="cs-CZ" smtClean="0">
                <a:solidFill>
                  <a:schemeClr val="accent5">
                    <a:lumMod val="75000"/>
                  </a:schemeClr>
                </a:solidFill>
              </a:rPr>
              <a:pPr/>
              <a:t>21:50</a:t>
            </a:fld>
            <a:endParaRPr lang="cs-CZ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483768" y="1628800"/>
            <a:ext cx="648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solidFill>
                  <a:schemeClr val="accent5">
                    <a:lumMod val="50000"/>
                  </a:schemeClr>
                </a:solidFill>
              </a:rPr>
              <a:t>V roce 1879 v USA spojili síly  </a:t>
            </a:r>
          </a:p>
          <a:p>
            <a:r>
              <a:rPr lang="cs-CZ" sz="2400" b="1" dirty="0" smtClean="0">
                <a:solidFill>
                  <a:schemeClr val="accent5">
                    <a:lumMod val="50000"/>
                  </a:schemeClr>
                </a:solidFill>
              </a:rPr>
              <a:t>chirurg</a:t>
            </a:r>
            <a:r>
              <a:rPr lang="cs-CZ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2400" b="1" dirty="0" smtClean="0">
                <a:solidFill>
                  <a:schemeClr val="accent5">
                    <a:lumMod val="50000"/>
                  </a:schemeClr>
                </a:solidFill>
              </a:rPr>
              <a:t>Dr. </a:t>
            </a:r>
            <a:r>
              <a:rPr lang="cs-CZ" sz="2400" b="1" dirty="0" err="1" smtClean="0">
                <a:solidFill>
                  <a:schemeClr val="accent5">
                    <a:lumMod val="50000"/>
                  </a:schemeClr>
                </a:solidFill>
              </a:rPr>
              <a:t>Joseph</a:t>
            </a:r>
            <a:r>
              <a:rPr lang="cs-CZ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2400" b="1" dirty="0" err="1" smtClean="0">
                <a:solidFill>
                  <a:schemeClr val="accent5">
                    <a:lumMod val="50000"/>
                  </a:schemeClr>
                </a:solidFill>
              </a:rPr>
              <a:t>Lawrence</a:t>
            </a:r>
            <a:endParaRPr lang="cs-CZ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cs-CZ" sz="2400" dirty="0" smtClean="0">
                <a:solidFill>
                  <a:schemeClr val="accent5">
                    <a:lumMod val="50000"/>
                  </a:schemeClr>
                </a:solidFill>
              </a:rPr>
              <a:t>a </a:t>
            </a:r>
          </a:p>
          <a:p>
            <a:r>
              <a:rPr lang="cs-CZ" sz="2400" b="1" dirty="0" smtClean="0">
                <a:solidFill>
                  <a:schemeClr val="accent5">
                    <a:lumMod val="50000"/>
                  </a:schemeClr>
                </a:solidFill>
              </a:rPr>
              <a:t>lékárník</a:t>
            </a:r>
            <a:r>
              <a:rPr lang="cs-CZ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2400" b="1" dirty="0" err="1" smtClean="0">
                <a:solidFill>
                  <a:schemeClr val="accent5">
                    <a:lumMod val="50000"/>
                  </a:schemeClr>
                </a:solidFill>
              </a:rPr>
              <a:t>Jordan</a:t>
            </a:r>
            <a:r>
              <a:rPr lang="cs-CZ" sz="2400" b="1" dirty="0" smtClean="0">
                <a:solidFill>
                  <a:schemeClr val="accent5">
                    <a:lumMod val="50000"/>
                  </a:schemeClr>
                </a:solidFill>
              </a:rPr>
              <a:t> Lambert.</a:t>
            </a:r>
          </a:p>
        </p:txBody>
      </p:sp>
      <p:pic>
        <p:nvPicPr>
          <p:cNvPr id="34818" name="Picture 2" descr="https://ids.si.edu/ids/deliveryService?id=NMAH-AHB2012q61919&amp;max=600"/>
          <p:cNvPicPr>
            <a:picLocks noChangeAspect="1" noChangeArrowheads="1"/>
          </p:cNvPicPr>
          <p:nvPr/>
        </p:nvPicPr>
        <p:blipFill>
          <a:blip r:embed="rId3" cstate="print"/>
          <a:srcRect l="33653" t="21420" r="34428" b="24401"/>
          <a:stretch>
            <a:fillRect/>
          </a:stretch>
        </p:blipFill>
        <p:spPr bwMode="auto">
          <a:xfrm>
            <a:off x="6876256" y="1484784"/>
            <a:ext cx="2016224" cy="4563034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34820" name="AutoShape 4" descr="Jordan W. Lamber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2" name="AutoShape 6" descr="Jordan W. Lamber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4" name="AutoShape 8" descr="Jordan W. Lamber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6" name="AutoShape 10" descr="Larger memorial image loading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8" name="AutoShape 12" descr="https://images.findagrave.com/photos/2009/342/6249593_1260361823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4829" name="Picture 13" descr="C:\Users\pavel\Desktop\6249593_126036182391.jpg"/>
          <p:cNvPicPr>
            <a:picLocks noChangeAspect="1" noChangeArrowheads="1"/>
          </p:cNvPicPr>
          <p:nvPr/>
        </p:nvPicPr>
        <p:blipFill>
          <a:blip r:embed="rId4" cstate="print"/>
          <a:srcRect l="9899" t="7063" r="5964"/>
          <a:stretch>
            <a:fillRect/>
          </a:stretch>
        </p:blipFill>
        <p:spPr bwMode="auto">
          <a:xfrm>
            <a:off x="827584" y="2204864"/>
            <a:ext cx="1152128" cy="1760304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16" name="Obdélník 15"/>
          <p:cNvSpPr/>
          <p:nvPr/>
        </p:nvSpPr>
        <p:spPr>
          <a:xfrm>
            <a:off x="755576" y="5661248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V  USA první dezinfekční ústní voda, kterou bylo možné koupit i bez  lékařského předpisu  (1914)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Robert Koch (1843 – 1910)</a:t>
            </a:r>
            <a:endParaRPr lang="cs-CZ" dirty="0"/>
          </a:p>
        </p:txBody>
      </p:sp>
      <p:pic>
        <p:nvPicPr>
          <p:cNvPr id="45058" name="Picture 2" descr="https://upload.wikimedia.org/wikipedia/commons/5/55/Robert_Ko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1340768"/>
            <a:ext cx="2609449" cy="324036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923928" y="1844824"/>
            <a:ext cx="46085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Německý lékař a mikrobiolog, zakladatel bakteriologie a nositel Nobelovy ceny za fyziologii a lékařství (1905), objevil původce tuberkulózy , potvrdil původce cholery a objevil existenci spor </a:t>
            </a:r>
            <a:r>
              <a:rPr lang="cs-CZ" sz="2800" dirty="0" err="1" smtClean="0"/>
              <a:t>anthraxu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034754" y="247908"/>
            <a:ext cx="798617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1880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8172400" y="6381328"/>
            <a:ext cx="831304" cy="365125"/>
          </a:xfrm>
        </p:spPr>
        <p:txBody>
          <a:bodyPr/>
          <a:lstStyle/>
          <a:p>
            <a:fld id="{4BDB0108-1674-452A-86C0-03787D748D7D}" type="datetime10">
              <a:rPr lang="cs-CZ" smtClean="0"/>
              <a:pPr/>
              <a:t>21:50</a:t>
            </a:fld>
            <a:endParaRPr lang="cs-CZ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72400" cy="914400"/>
          </a:xfrm>
        </p:spPr>
        <p:txBody>
          <a:bodyPr/>
          <a:lstStyle/>
          <a:p>
            <a:r>
              <a:rPr lang="cs-CZ" dirty="0" smtClean="0"/>
              <a:t>Počátek moderní sterilizace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1844824"/>
            <a:ext cx="3600400" cy="457200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Výzkum Roberta Kocha a jeho spolupracovníků v roce 1881 </a:t>
            </a:r>
            <a:r>
              <a:rPr lang="cs-CZ" dirty="0" smtClean="0">
                <a:solidFill>
                  <a:srgbClr val="FFFF00"/>
                </a:solidFill>
              </a:rPr>
              <a:t>„O dezinfekčních vlastnostech páry a horkého vzduchu“ </a:t>
            </a:r>
            <a:r>
              <a:rPr lang="cs-CZ" dirty="0" smtClean="0"/>
              <a:t>je počátkem vědy o dezinfekci a sterilizaci. Vymysleli první parní sterilizátor bez tlaku.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133211" y="221782"/>
            <a:ext cx="777777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1881</a:t>
            </a:r>
          </a:p>
        </p:txBody>
      </p:sp>
      <p:pic>
        <p:nvPicPr>
          <p:cNvPr id="22529" name="Picture 1" descr="C:\Users\pavel\Desktop\Sterilizace\434px-Koch's_steam_sterilizer,_for_use_in_micro-biological_research_Wellcome_L0003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772816"/>
            <a:ext cx="3400030" cy="4693917"/>
          </a:xfrm>
          <a:prstGeom prst="rect">
            <a:avLst/>
          </a:prstGeom>
          <a:noFill/>
        </p:spPr>
      </p:pic>
      <p:sp>
        <p:nvSpPr>
          <p:cNvPr id="6" name="Zástupný symbol pro datum 8"/>
          <p:cNvSpPr txBox="1">
            <a:spLocks/>
          </p:cNvSpPr>
          <p:nvPr/>
        </p:nvSpPr>
        <p:spPr>
          <a:xfrm>
            <a:off x="8312696" y="6381328"/>
            <a:ext cx="8313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DB0108-1674-452A-86C0-03787D748D7D}" type="datetime10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21:51</a:t>
            </a:fld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gradFill flip="none" rotWithShape="1">
          <a:gsLst>
            <a:gs pos="15000">
              <a:schemeClr val="tx2">
                <a:lumMod val="10000"/>
              </a:schemeClr>
            </a:gs>
            <a:gs pos="50000">
              <a:schemeClr val="tx2">
                <a:lumMod val="50000"/>
              </a:schemeClr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ln>
          <a:solidFill>
            <a:schemeClr val="tx2">
              <a:lumMod val="25000"/>
            </a:schemeClr>
          </a:solidFill>
        </a:ln>
        <a:scene3d>
          <a:camera prst="orthographicFront"/>
          <a:lightRig rig="threePt" dir="t"/>
        </a:scene3d>
        <a:sp3d>
          <a:bevelB/>
        </a:sp3d>
      </a:spPr>
      <a:bodyPr wrap="none" rtlCol="0">
        <a:spAutoFit/>
      </a:bodyPr>
      <a:lstStyle>
        <a:defPPr>
          <a:defRPr sz="2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2753</TotalTime>
  <Words>1255</Words>
  <Application>Microsoft Office PowerPoint</Application>
  <PresentationFormat>Předvádění na obrazovce (4:3)</PresentationFormat>
  <Paragraphs>242</Paragraphs>
  <Slides>39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Metro</vt:lpstr>
      <vt:lpstr> Sterilizace v průběhu staletí.    </vt:lpstr>
      <vt:lpstr>Ignáz Filip Semmelweis 1818 - 1865</vt:lpstr>
      <vt:lpstr>       </vt:lpstr>
      <vt:lpstr>Joseph Lister 1827 - 1921</vt:lpstr>
      <vt:lpstr>Listerův antiseptický rozprašovač </vt:lpstr>
      <vt:lpstr>„Sterilizace nástrojů“</vt:lpstr>
      <vt:lpstr>Malá odbočka</vt:lpstr>
      <vt:lpstr>Robert Koch (1843 – 1910)</vt:lpstr>
      <vt:lpstr>Počátek moderní sterilizace </vt:lpstr>
      <vt:lpstr>Arnoldův parní sterilizátor patent USA</vt:lpstr>
      <vt:lpstr>Historie autoklávu.</vt:lpstr>
      <vt:lpstr>Historie autoklávu.</vt:lpstr>
      <vt:lpstr>Historie autoklávu.</vt:lpstr>
      <vt:lpstr>Charles Chamberland  Byl jedním z prvních spolupracovníků L. Pasteura. </vt:lpstr>
      <vt:lpstr>Charles Chamberland  Byl jedním z prvních spolupracovníků L. Pasteura. </vt:lpstr>
      <vt:lpstr>Gaston Poupinel (1858-1930),  francouzský chirurg žák Pasteura</vt:lpstr>
      <vt:lpstr>Snímek 17</vt:lpstr>
      <vt:lpstr>Postupné zavádění sterilizace varem / parou</vt:lpstr>
      <vt:lpstr>Snímek 19</vt:lpstr>
      <vt:lpstr>Robert Wood Johnson (1845 – 1910)</vt:lpstr>
      <vt:lpstr>První průmyslový parní autokláv pro potřebu sterilizace chirurgických produktů.  </vt:lpstr>
      <vt:lpstr>   První kontejnery (bubny)    na sterilní nástroje</vt:lpstr>
      <vt:lpstr>Snímek 23</vt:lpstr>
      <vt:lpstr>Snímek 24</vt:lpstr>
      <vt:lpstr>Nemocnice Rudolfa a Stefanie v Benešově</vt:lpstr>
      <vt:lpstr>Nemocnice Rudolfa a Stefanie v Benešově</vt:lpstr>
      <vt:lpstr>Snímek 27</vt:lpstr>
      <vt:lpstr>      </vt:lpstr>
      <vt:lpstr>Poválečná léta v  Československu (vzpomínky instrumentářky  na ortopedickém operačním sále ÚVN ve Střešovicích)</vt:lpstr>
      <vt:lpstr>Varný atmosférický sterilizátor 1941</vt:lpstr>
      <vt:lpstr>Snímek 31</vt:lpstr>
      <vt:lpstr>Poválečná léta v  Československu (vzpomínky instrumentářky  na ortopedickém operačním sále ÚVN ve Střešovicích)</vt:lpstr>
      <vt:lpstr>Sterilizace varem injekčních stříkaček, jehel, skalpelů, pinzet ...</vt:lpstr>
      <vt:lpstr>Snímek 34</vt:lpstr>
      <vt:lpstr>  Přelom rok 1972</vt:lpstr>
      <vt:lpstr>Snímek 36</vt:lpstr>
      <vt:lpstr>Snímek 37</vt:lpstr>
      <vt:lpstr>Snímek 38</vt:lpstr>
      <vt:lpstr>Snímek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Sterilizace v průběhu století</dc:title>
  <dc:creator>pavel</dc:creator>
  <cp:lastModifiedBy>pavel</cp:lastModifiedBy>
  <cp:revision>242</cp:revision>
  <dcterms:created xsi:type="dcterms:W3CDTF">2019-03-15T16:48:06Z</dcterms:created>
  <dcterms:modified xsi:type="dcterms:W3CDTF">2024-09-27T20:19:45Z</dcterms:modified>
</cp:coreProperties>
</file>